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1426" r:id="rId2"/>
    <p:sldId id="1420" r:id="rId3"/>
    <p:sldId id="1421" r:id="rId4"/>
    <p:sldId id="1423" r:id="rId5"/>
    <p:sldId id="1435" r:id="rId6"/>
    <p:sldId id="1422" r:id="rId7"/>
    <p:sldId id="1438" r:id="rId8"/>
    <p:sldId id="1434" r:id="rId9"/>
    <p:sldId id="1425" r:id="rId10"/>
    <p:sldId id="1429" r:id="rId11"/>
    <p:sldId id="1433" r:id="rId12"/>
    <p:sldId id="1436" r:id="rId13"/>
    <p:sldId id="1437" r:id="rId14"/>
    <p:sldId id="1427" r:id="rId15"/>
    <p:sldId id="1431" r:id="rId16"/>
    <p:sldId id="1430" r:id="rId17"/>
    <p:sldId id="1439" r:id="rId18"/>
  </p:sldIdLst>
  <p:sldSz cx="9144000" cy="6858000" type="screen4x3"/>
  <p:notesSz cx="6858000" cy="9947275"/>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BA99B"/>
    <a:srgbClr val="0000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88"/>
    <p:restoredTop sz="94655"/>
  </p:normalViewPr>
  <p:slideViewPr>
    <p:cSldViewPr>
      <p:cViewPr varScale="1">
        <p:scale>
          <a:sx n="84" d="100"/>
          <a:sy n="84" d="100"/>
        </p:scale>
        <p:origin x="-1795" y="-10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p:cNvPr>
          <p:cNvSpPr>
            <a:spLocks noGrp="1"/>
          </p:cNvSpPr>
          <p:nvPr>
            <p:ph type="hdr" sz="quarter"/>
          </p:nvPr>
        </p:nvSpPr>
        <p:spPr>
          <a:xfrm>
            <a:off x="0" y="0"/>
            <a:ext cx="2971800" cy="498475"/>
          </a:xfrm>
          <a:prstGeom prst="rect">
            <a:avLst/>
          </a:prstGeom>
        </p:spPr>
        <p:txBody>
          <a:bodyPr vert="horz" lIns="92005" tIns="46003" rIns="92005" bIns="46003" rtlCol="0"/>
          <a:lstStyle>
            <a:lvl1pPr algn="l" eaLnBrk="1" fontAlgn="auto" hangingPunct="1">
              <a:spcBef>
                <a:spcPts val="0"/>
              </a:spcBef>
              <a:spcAft>
                <a:spcPts val="0"/>
              </a:spcAft>
              <a:defRPr sz="1200">
                <a:latin typeface="+mn-lt"/>
                <a:ea typeface="+mn-ea"/>
                <a:cs typeface="+mn-cs"/>
              </a:defRPr>
            </a:lvl1pPr>
          </a:lstStyle>
          <a:p>
            <a:pPr>
              <a:defRPr/>
            </a:pPr>
            <a:endParaRPr lang="ru-RU"/>
          </a:p>
        </p:txBody>
      </p:sp>
      <p:sp>
        <p:nvSpPr>
          <p:cNvPr id="3" name="Дата 2">
            <a:extLst/>
          </p:cNvPr>
          <p:cNvSpPr>
            <a:spLocks noGrp="1"/>
          </p:cNvSpPr>
          <p:nvPr>
            <p:ph type="dt" idx="1"/>
          </p:nvPr>
        </p:nvSpPr>
        <p:spPr>
          <a:xfrm>
            <a:off x="3884613" y="0"/>
            <a:ext cx="2971800" cy="498475"/>
          </a:xfrm>
          <a:prstGeom prst="rect">
            <a:avLst/>
          </a:prstGeom>
        </p:spPr>
        <p:txBody>
          <a:bodyPr vert="horz" wrap="square" lIns="92005" tIns="46003" rIns="92005" bIns="46003"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69404E72-FF6E-41F2-9ECE-40869F62BB41}" type="datetimeFigureOut">
              <a:rPr lang="ru-RU" altLang="ru-RU"/>
              <a:pPr>
                <a:defRPr/>
              </a:pPr>
              <a:t>29.04.2020</a:t>
            </a:fld>
            <a:endParaRPr lang="ru-RU" altLang="ru-RU"/>
          </a:p>
        </p:txBody>
      </p:sp>
      <p:sp>
        <p:nvSpPr>
          <p:cNvPr id="4" name="Образ слайда 3">
            <a:extLst/>
          </p:cNvPr>
          <p:cNvSpPr>
            <a:spLocks noGrp="1" noRot="1" noChangeAspect="1"/>
          </p:cNvSpPr>
          <p:nvPr>
            <p:ph type="sldImg" idx="2"/>
          </p:nvPr>
        </p:nvSpPr>
        <p:spPr>
          <a:xfrm>
            <a:off x="941388" y="747713"/>
            <a:ext cx="4975225" cy="3730625"/>
          </a:xfrm>
          <a:prstGeom prst="rect">
            <a:avLst/>
          </a:prstGeom>
          <a:noFill/>
          <a:ln w="12700">
            <a:solidFill>
              <a:prstClr val="black"/>
            </a:solidFill>
          </a:ln>
        </p:spPr>
        <p:txBody>
          <a:bodyPr vert="horz" lIns="92005" tIns="46003" rIns="92005" bIns="46003" rtlCol="0" anchor="ctr"/>
          <a:lstStyle/>
          <a:p>
            <a:pPr lvl="0"/>
            <a:endParaRPr lang="ru-RU" noProof="0"/>
          </a:p>
        </p:txBody>
      </p:sp>
      <p:sp>
        <p:nvSpPr>
          <p:cNvPr id="5" name="Заметки 4">
            <a:extLst/>
          </p:cNvPr>
          <p:cNvSpPr>
            <a:spLocks noGrp="1"/>
          </p:cNvSpPr>
          <p:nvPr>
            <p:ph type="body" sz="quarter" idx="3"/>
          </p:nvPr>
        </p:nvSpPr>
        <p:spPr>
          <a:xfrm>
            <a:off x="684213" y="4727575"/>
            <a:ext cx="5489575" cy="4473575"/>
          </a:xfrm>
          <a:prstGeom prst="rect">
            <a:avLst/>
          </a:prstGeom>
        </p:spPr>
        <p:txBody>
          <a:bodyPr vert="horz" wrap="square" lIns="92005" tIns="46003" rIns="92005" bIns="46003"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6" name="Нижний колонтитул 5">
            <a:extLst/>
          </p:cNvPr>
          <p:cNvSpPr>
            <a:spLocks noGrp="1"/>
          </p:cNvSpPr>
          <p:nvPr>
            <p:ph type="ftr" sz="quarter" idx="4"/>
          </p:nvPr>
        </p:nvSpPr>
        <p:spPr>
          <a:xfrm>
            <a:off x="0" y="9447213"/>
            <a:ext cx="2971800" cy="498475"/>
          </a:xfrm>
          <a:prstGeom prst="rect">
            <a:avLst/>
          </a:prstGeom>
        </p:spPr>
        <p:txBody>
          <a:bodyPr vert="horz" lIns="92005" tIns="46003" rIns="92005" bIns="46003" rtlCol="0" anchor="b"/>
          <a:lstStyle>
            <a:lvl1pPr algn="l" eaLnBrk="1" fontAlgn="auto" hangingPunct="1">
              <a:spcBef>
                <a:spcPts val="0"/>
              </a:spcBef>
              <a:spcAft>
                <a:spcPts val="0"/>
              </a:spcAft>
              <a:defRPr sz="1200">
                <a:latin typeface="+mn-lt"/>
                <a:ea typeface="+mn-ea"/>
                <a:cs typeface="+mn-cs"/>
              </a:defRPr>
            </a:lvl1pPr>
          </a:lstStyle>
          <a:p>
            <a:pPr>
              <a:defRPr/>
            </a:pPr>
            <a:endParaRPr lang="ru-RU"/>
          </a:p>
        </p:txBody>
      </p:sp>
      <p:sp>
        <p:nvSpPr>
          <p:cNvPr id="7" name="Номер слайда 6">
            <a:extLst/>
          </p:cNvPr>
          <p:cNvSpPr>
            <a:spLocks noGrp="1"/>
          </p:cNvSpPr>
          <p:nvPr>
            <p:ph type="sldNum" sz="quarter" idx="5"/>
          </p:nvPr>
        </p:nvSpPr>
        <p:spPr>
          <a:xfrm>
            <a:off x="3884613" y="9447213"/>
            <a:ext cx="2971800" cy="498475"/>
          </a:xfrm>
          <a:prstGeom prst="rect">
            <a:avLst/>
          </a:prstGeom>
        </p:spPr>
        <p:txBody>
          <a:bodyPr vert="horz" wrap="square" lIns="92005" tIns="46003" rIns="92005" bIns="46003"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7E65FD9A-C70F-4E4F-A55E-8F9F3DC109C4}"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Arial" charset="0"/>
        <a:cs typeface="Arial" pitchFamily="34" charset="0"/>
      </a:defRPr>
    </a:lvl1pPr>
    <a:lvl2pPr marL="457200" algn="l" rtl="0" eaLnBrk="0" fontAlgn="base" hangingPunct="0">
      <a:spcBef>
        <a:spcPct val="30000"/>
      </a:spcBef>
      <a:spcAft>
        <a:spcPct val="0"/>
      </a:spcAft>
      <a:defRPr kumimoji="1" sz="1200" kern="1200">
        <a:solidFill>
          <a:schemeClr val="tx1"/>
        </a:solidFill>
        <a:latin typeface="+mn-lt"/>
        <a:ea typeface="Arial" charset="0"/>
        <a:cs typeface="Arial" pitchFamily="34" charset="0"/>
      </a:defRPr>
    </a:lvl2pPr>
    <a:lvl3pPr marL="914400" algn="l" rtl="0" eaLnBrk="0" fontAlgn="base" hangingPunct="0">
      <a:spcBef>
        <a:spcPct val="30000"/>
      </a:spcBef>
      <a:spcAft>
        <a:spcPct val="0"/>
      </a:spcAft>
      <a:defRPr kumimoji="1" sz="1200" kern="1200">
        <a:solidFill>
          <a:schemeClr val="tx1"/>
        </a:solidFill>
        <a:latin typeface="+mn-lt"/>
        <a:ea typeface="Arial" charset="0"/>
        <a:cs typeface="Arial" pitchFamily="34" charset="0"/>
      </a:defRPr>
    </a:lvl3pPr>
    <a:lvl4pPr marL="1371600" algn="l" rtl="0" eaLnBrk="0" fontAlgn="base" hangingPunct="0">
      <a:spcBef>
        <a:spcPct val="30000"/>
      </a:spcBef>
      <a:spcAft>
        <a:spcPct val="0"/>
      </a:spcAft>
      <a:defRPr kumimoji="1" sz="1200" kern="1200">
        <a:solidFill>
          <a:schemeClr val="tx1"/>
        </a:solidFill>
        <a:latin typeface="+mn-lt"/>
        <a:ea typeface="Arial" charset="0"/>
        <a:cs typeface="Arial" pitchFamily="34" charset="0"/>
      </a:defRPr>
    </a:lvl4pPr>
    <a:lvl5pPr marL="1828800" algn="l" rtl="0" eaLnBrk="0" fontAlgn="base" hangingPunct="0">
      <a:spcBef>
        <a:spcPct val="30000"/>
      </a:spcBef>
      <a:spcAft>
        <a:spcPct val="0"/>
      </a:spcAft>
      <a:defRPr kumimoji="1" sz="1200" kern="1200">
        <a:solidFill>
          <a:schemeClr val="tx1"/>
        </a:solidFill>
        <a:latin typeface="+mn-lt"/>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noTextEdi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a:lstStyle/>
          <a:p>
            <a:endParaRPr lang="ru-RU" altLang="ru-RU" smtClean="0">
              <a:cs typeface="Arial" charset="0"/>
            </a:endParaRPr>
          </a:p>
          <a:p>
            <a:endParaRPr lang="ru-RU" altLang="ru-RU" smtClean="0">
              <a:cs typeface="Arial" charset="0"/>
            </a:endParaRPr>
          </a:p>
        </p:txBody>
      </p:sp>
      <p:sp>
        <p:nvSpPr>
          <p:cNvPr id="16387" name="Номер слайда 3"/>
          <p:cNvSpPr>
            <a:spLocks noGrp="1"/>
          </p:cNvSpPr>
          <p:nvPr>
            <p:ph type="sldNum" sz="quarter" idx="5"/>
          </p:nvPr>
        </p:nvSpPr>
        <p:spPr bwMode="auto">
          <a:noFill/>
          <a:ln>
            <a:miter lim="800000"/>
            <a:headEnd/>
            <a:tailEnd/>
          </a:ln>
        </p:spPr>
        <p:txBody>
          <a:bodyPr/>
          <a:lstStyle/>
          <a:p>
            <a:fld id="{90B604A4-00BF-4288-A1B2-F8F58C7297E4}" type="slidenum">
              <a:rPr lang="ru-RU" altLang="ru-RU" smtClean="0">
                <a:cs typeface="Arial" charset="0"/>
              </a:rPr>
              <a:pPr/>
              <a:t>2</a:t>
            </a:fld>
            <a:endParaRPr lang="ru-RU" altLang="ru-RU"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noTextEdi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a:lstStyle/>
          <a:p>
            <a:endParaRPr lang="ru-RU" altLang="ru-RU" smtClean="0">
              <a:cs typeface="Arial" charset="0"/>
            </a:endParaRPr>
          </a:p>
          <a:p>
            <a:endParaRPr lang="ru-RU" altLang="ru-RU" smtClean="0">
              <a:cs typeface="Arial" charset="0"/>
            </a:endParaRPr>
          </a:p>
        </p:txBody>
      </p:sp>
      <p:sp>
        <p:nvSpPr>
          <p:cNvPr id="23555" name="Номер слайда 3"/>
          <p:cNvSpPr>
            <a:spLocks noGrp="1"/>
          </p:cNvSpPr>
          <p:nvPr>
            <p:ph type="sldNum" sz="quarter" idx="5"/>
          </p:nvPr>
        </p:nvSpPr>
        <p:spPr bwMode="auto">
          <a:noFill/>
          <a:ln>
            <a:miter lim="800000"/>
            <a:headEnd/>
            <a:tailEnd/>
          </a:ln>
        </p:spPr>
        <p:txBody>
          <a:bodyPr/>
          <a:lstStyle/>
          <a:p>
            <a:fld id="{055D05C5-E04F-4EEF-935A-6EC8E93968EE}" type="slidenum">
              <a:rPr lang="ru-RU" altLang="ru-RU" smtClean="0">
                <a:cs typeface="Arial" charset="0"/>
              </a:rPr>
              <a:pPr/>
              <a:t>8</a:t>
            </a:fld>
            <a:endParaRPr lang="ru-RU" altLang="ru-RU"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раз слайда 1"/>
          <p:cNvSpPr>
            <a:spLocks noGrp="1" noRot="1" noChangeAspect="1" noTextEdit="1"/>
          </p:cNvSpPr>
          <p:nvPr>
            <p:ph type="sldImg"/>
          </p:nvPr>
        </p:nvSpPr>
        <p:spPr bwMode="auto">
          <a:noFill/>
          <a:ln>
            <a:solidFill>
              <a:srgbClr val="000000"/>
            </a:solidFill>
            <a:miter lim="800000"/>
            <a:headEnd/>
            <a:tailEnd/>
          </a:ln>
        </p:spPr>
      </p:sp>
      <p:sp>
        <p:nvSpPr>
          <p:cNvPr id="33794" name="Заметки 2"/>
          <p:cNvSpPr>
            <a:spLocks noGrp="1"/>
          </p:cNvSpPr>
          <p:nvPr>
            <p:ph type="body" idx="1"/>
          </p:nvPr>
        </p:nvSpPr>
        <p:spPr bwMode="auto">
          <a:noFill/>
        </p:spPr>
        <p:txBody>
          <a:bodyPr/>
          <a:lstStyle/>
          <a:p>
            <a:pPr>
              <a:spcBef>
                <a:spcPct val="0"/>
              </a:spcBef>
            </a:pPr>
            <a:endParaRPr lang="ru-RU" altLang="ru-RU" smtClean="0">
              <a:cs typeface="Arial" charset="0"/>
            </a:endParaRPr>
          </a:p>
        </p:txBody>
      </p:sp>
      <p:sp>
        <p:nvSpPr>
          <p:cNvPr id="33795" name="Номер слайда 3"/>
          <p:cNvSpPr>
            <a:spLocks noGrp="1"/>
          </p:cNvSpPr>
          <p:nvPr>
            <p:ph type="sldNum" sz="quarter" idx="5"/>
          </p:nvPr>
        </p:nvSpPr>
        <p:spPr bwMode="auto">
          <a:noFill/>
          <a:ln>
            <a:miter lim="800000"/>
            <a:headEnd/>
            <a:tailEnd/>
          </a:ln>
        </p:spPr>
        <p:txBody>
          <a:bodyPr/>
          <a:lstStyle/>
          <a:p>
            <a:pPr>
              <a:tabLst>
                <a:tab pos="0" algn="l"/>
                <a:tab pos="436563" algn="l"/>
                <a:tab pos="881063" algn="l"/>
                <a:tab pos="1323975" algn="l"/>
                <a:tab pos="1770063" algn="l"/>
                <a:tab pos="2216150" algn="l"/>
                <a:tab pos="2657475" algn="l"/>
                <a:tab pos="3105150" algn="l"/>
                <a:tab pos="3549650" algn="l"/>
                <a:tab pos="3995738" algn="l"/>
                <a:tab pos="4441825" algn="l"/>
                <a:tab pos="4883150" algn="l"/>
                <a:tab pos="5329238" algn="l"/>
                <a:tab pos="5778500" algn="l"/>
                <a:tab pos="6224588" algn="l"/>
                <a:tab pos="6669088" algn="l"/>
                <a:tab pos="7112000" algn="l"/>
                <a:tab pos="7558088" algn="l"/>
                <a:tab pos="8001000" algn="l"/>
                <a:tab pos="8448675" algn="l"/>
                <a:tab pos="8896350" algn="l"/>
              </a:tabLst>
            </a:pPr>
            <a:fld id="{71E1F253-BA1B-4A98-B0E8-05958C81C894}" type="slidenum">
              <a:rPr lang="ru-RU" altLang="ru-RU" smtClean="0">
                <a:solidFill>
                  <a:srgbClr val="000000"/>
                </a:solidFill>
                <a:latin typeface="Arial" charset="0"/>
                <a:cs typeface="Arial" charset="0"/>
              </a:rPr>
              <a:pPr>
                <a:tabLst>
                  <a:tab pos="0" algn="l"/>
                  <a:tab pos="436563" algn="l"/>
                  <a:tab pos="881063" algn="l"/>
                  <a:tab pos="1323975" algn="l"/>
                  <a:tab pos="1770063" algn="l"/>
                  <a:tab pos="2216150" algn="l"/>
                  <a:tab pos="2657475" algn="l"/>
                  <a:tab pos="3105150" algn="l"/>
                  <a:tab pos="3549650" algn="l"/>
                  <a:tab pos="3995738" algn="l"/>
                  <a:tab pos="4441825" algn="l"/>
                  <a:tab pos="4883150" algn="l"/>
                  <a:tab pos="5329238" algn="l"/>
                  <a:tab pos="5778500" algn="l"/>
                  <a:tab pos="6224588" algn="l"/>
                  <a:tab pos="6669088" algn="l"/>
                  <a:tab pos="7112000" algn="l"/>
                  <a:tab pos="7558088" algn="l"/>
                  <a:tab pos="8001000" algn="l"/>
                  <a:tab pos="8448675" algn="l"/>
                  <a:tab pos="8896350" algn="l"/>
                </a:tabLst>
              </a:pPr>
              <a:t>17</a:t>
            </a:fld>
            <a:endParaRPr lang="ru-RU" altLang="ru-RU" smtClean="0">
              <a:solidFill>
                <a:srgbClr val="000000"/>
              </a:solidFill>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2" y="2130463"/>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a:extLst/>
          </p:cNvPr>
          <p:cNvSpPr>
            <a:spLocks noGrp="1"/>
          </p:cNvSpPr>
          <p:nvPr>
            <p:ph type="dt" sz="half" idx="10"/>
          </p:nvPr>
        </p:nvSpPr>
        <p:spPr/>
        <p:txBody>
          <a:bodyPr/>
          <a:lstStyle>
            <a:lvl1pPr>
              <a:defRPr/>
            </a:lvl1pPr>
          </a:lstStyle>
          <a:p>
            <a:pPr>
              <a:defRPr/>
            </a:pPr>
            <a:fld id="{D3FA2916-5F6A-4726-A27E-764A42BD9971}" type="datetimeFigureOut">
              <a:rPr lang="ru-RU" altLang="ru-RU"/>
              <a:pPr>
                <a:defRPr/>
              </a:pPr>
              <a:t>29.04.2020</a:t>
            </a:fld>
            <a:endParaRPr lang="ru-RU" altLang="ru-RU"/>
          </a:p>
        </p:txBody>
      </p:sp>
      <p:sp>
        <p:nvSpPr>
          <p:cNvPr id="5" name="Нижний колонтитул 4">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p:cNvPr>
          <p:cNvSpPr>
            <a:spLocks noGrp="1"/>
          </p:cNvSpPr>
          <p:nvPr>
            <p:ph type="sldNum" sz="quarter" idx="12"/>
          </p:nvPr>
        </p:nvSpPr>
        <p:spPr/>
        <p:txBody>
          <a:bodyPr/>
          <a:lstStyle>
            <a:lvl1pPr>
              <a:defRPr/>
            </a:lvl1pPr>
          </a:lstStyle>
          <a:p>
            <a:pPr>
              <a:defRPr/>
            </a:pPr>
            <a:fld id="{3734CAEF-F831-41CE-8E5E-67438917F3C5}" type="slidenum">
              <a:rPr lang="ru-RU" altLang="ru-RU"/>
              <a:pPr>
                <a:defRPr/>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p:cNvPr>
          <p:cNvSpPr>
            <a:spLocks noGrp="1"/>
          </p:cNvSpPr>
          <p:nvPr>
            <p:ph type="dt" sz="half" idx="10"/>
          </p:nvPr>
        </p:nvSpPr>
        <p:spPr/>
        <p:txBody>
          <a:bodyPr/>
          <a:lstStyle>
            <a:lvl1pPr>
              <a:defRPr/>
            </a:lvl1pPr>
          </a:lstStyle>
          <a:p>
            <a:pPr>
              <a:defRPr/>
            </a:pPr>
            <a:fld id="{8D793BA9-36DC-4574-81A0-BFFF1FC7878B}" type="datetimeFigureOut">
              <a:rPr lang="ru-RU" altLang="ru-RU"/>
              <a:pPr>
                <a:defRPr/>
              </a:pPr>
              <a:t>29.04.2020</a:t>
            </a:fld>
            <a:endParaRPr lang="ru-RU" altLang="ru-RU"/>
          </a:p>
        </p:txBody>
      </p:sp>
      <p:sp>
        <p:nvSpPr>
          <p:cNvPr id="5" name="Нижний колонтитул 4">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p:cNvPr>
          <p:cNvSpPr>
            <a:spLocks noGrp="1"/>
          </p:cNvSpPr>
          <p:nvPr>
            <p:ph type="sldNum" sz="quarter" idx="12"/>
          </p:nvPr>
        </p:nvSpPr>
        <p:spPr/>
        <p:txBody>
          <a:bodyPr/>
          <a:lstStyle>
            <a:lvl1pPr>
              <a:defRPr/>
            </a:lvl1pPr>
          </a:lstStyle>
          <a:p>
            <a:pPr>
              <a:defRPr/>
            </a:pPr>
            <a:fld id="{6D7DA4F9-F567-4355-BEE6-FD178F6166D1}" type="slidenum">
              <a:rPr lang="ru-RU" altLang="ru-RU"/>
              <a:pPr>
                <a:defRPr/>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p:cNvPr>
          <p:cNvSpPr>
            <a:spLocks noGrp="1"/>
          </p:cNvSpPr>
          <p:nvPr>
            <p:ph type="dt" sz="half" idx="10"/>
          </p:nvPr>
        </p:nvSpPr>
        <p:spPr/>
        <p:txBody>
          <a:bodyPr/>
          <a:lstStyle>
            <a:lvl1pPr>
              <a:defRPr/>
            </a:lvl1pPr>
          </a:lstStyle>
          <a:p>
            <a:pPr>
              <a:defRPr/>
            </a:pPr>
            <a:fld id="{6626CEF0-E405-48D2-B66F-961CB86F727C}" type="datetimeFigureOut">
              <a:rPr lang="ru-RU" altLang="ru-RU"/>
              <a:pPr>
                <a:defRPr/>
              </a:pPr>
              <a:t>29.04.2020</a:t>
            </a:fld>
            <a:endParaRPr lang="ru-RU" altLang="ru-RU"/>
          </a:p>
        </p:txBody>
      </p:sp>
      <p:sp>
        <p:nvSpPr>
          <p:cNvPr id="5" name="Нижний колонтитул 4">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p:cNvPr>
          <p:cNvSpPr>
            <a:spLocks noGrp="1"/>
          </p:cNvSpPr>
          <p:nvPr>
            <p:ph type="sldNum" sz="quarter" idx="12"/>
          </p:nvPr>
        </p:nvSpPr>
        <p:spPr/>
        <p:txBody>
          <a:bodyPr/>
          <a:lstStyle>
            <a:lvl1pPr>
              <a:defRPr/>
            </a:lvl1pPr>
          </a:lstStyle>
          <a:p>
            <a:pPr>
              <a:defRPr/>
            </a:pPr>
            <a:fld id="{3AC6A0D0-C334-4FC1-BA3F-8107E7174CD4}" type="slidenum">
              <a:rPr lang="ru-RU" altLang="ru-RU"/>
              <a:pPr>
                <a:defRPr/>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p:cNvPr>
          <p:cNvSpPr>
            <a:spLocks noGrp="1"/>
          </p:cNvSpPr>
          <p:nvPr>
            <p:ph type="dt" sz="half" idx="10"/>
          </p:nvPr>
        </p:nvSpPr>
        <p:spPr/>
        <p:txBody>
          <a:bodyPr/>
          <a:lstStyle>
            <a:lvl1pPr>
              <a:defRPr/>
            </a:lvl1pPr>
          </a:lstStyle>
          <a:p>
            <a:pPr>
              <a:defRPr/>
            </a:pPr>
            <a:fld id="{919E1A30-FFD6-4975-98DA-A017E75ABF02}" type="datetimeFigureOut">
              <a:rPr lang="ru-RU" altLang="ru-RU"/>
              <a:pPr>
                <a:defRPr/>
              </a:pPr>
              <a:t>29.04.2020</a:t>
            </a:fld>
            <a:endParaRPr lang="ru-RU" altLang="ru-RU"/>
          </a:p>
        </p:txBody>
      </p:sp>
      <p:sp>
        <p:nvSpPr>
          <p:cNvPr id="5" name="Нижний колонтитул 4">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p:cNvPr>
          <p:cNvSpPr>
            <a:spLocks noGrp="1"/>
          </p:cNvSpPr>
          <p:nvPr>
            <p:ph type="sldNum" sz="quarter" idx="12"/>
          </p:nvPr>
        </p:nvSpPr>
        <p:spPr/>
        <p:txBody>
          <a:bodyPr/>
          <a:lstStyle>
            <a:lvl1pPr>
              <a:defRPr/>
            </a:lvl1pPr>
          </a:lstStyle>
          <a:p>
            <a:pPr>
              <a:defRPr/>
            </a:pPr>
            <a:fld id="{217848C1-D210-4D2D-935B-24EA80C8796A}" type="slidenum">
              <a:rPr lang="ru-RU" altLang="ru-RU"/>
              <a:pPr>
                <a:defRPr/>
              </a:pPr>
              <a:t>‹#›</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38"/>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a:extLst/>
          </p:cNvPr>
          <p:cNvSpPr>
            <a:spLocks noGrp="1"/>
          </p:cNvSpPr>
          <p:nvPr>
            <p:ph type="dt" sz="half" idx="10"/>
          </p:nvPr>
        </p:nvSpPr>
        <p:spPr/>
        <p:txBody>
          <a:bodyPr/>
          <a:lstStyle>
            <a:lvl1pPr>
              <a:defRPr/>
            </a:lvl1pPr>
          </a:lstStyle>
          <a:p>
            <a:pPr>
              <a:defRPr/>
            </a:pPr>
            <a:fld id="{C8A182CE-4AE4-4826-822E-4ADCF88ED94C}" type="datetimeFigureOut">
              <a:rPr lang="ru-RU" altLang="ru-RU"/>
              <a:pPr>
                <a:defRPr/>
              </a:pPr>
              <a:t>29.04.2020</a:t>
            </a:fld>
            <a:endParaRPr lang="ru-RU" altLang="ru-RU"/>
          </a:p>
        </p:txBody>
      </p:sp>
      <p:sp>
        <p:nvSpPr>
          <p:cNvPr id="5" name="Нижний колонтитул 4">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p:cNvPr>
          <p:cNvSpPr>
            <a:spLocks noGrp="1"/>
          </p:cNvSpPr>
          <p:nvPr>
            <p:ph type="sldNum" sz="quarter" idx="12"/>
          </p:nvPr>
        </p:nvSpPr>
        <p:spPr/>
        <p:txBody>
          <a:bodyPr/>
          <a:lstStyle>
            <a:lvl1pPr>
              <a:defRPr/>
            </a:lvl1pPr>
          </a:lstStyle>
          <a:p>
            <a:pPr>
              <a:defRPr/>
            </a:pPr>
            <a:fld id="{E5AD8A9A-3886-4396-9BCE-83B11EF21DD0}" type="slidenum">
              <a:rPr lang="ru-RU" altLang="ru-RU"/>
              <a:pPr>
                <a:defRPr/>
              </a:pPr>
              <a:t>‹#›</a:t>
            </a:fld>
            <a:endParaRPr lang="ru-RU"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1"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p:cNvPr>
          <p:cNvSpPr>
            <a:spLocks noGrp="1"/>
          </p:cNvSpPr>
          <p:nvPr>
            <p:ph type="dt" sz="half" idx="10"/>
          </p:nvPr>
        </p:nvSpPr>
        <p:spPr/>
        <p:txBody>
          <a:bodyPr/>
          <a:lstStyle>
            <a:lvl1pPr>
              <a:defRPr/>
            </a:lvl1pPr>
          </a:lstStyle>
          <a:p>
            <a:pPr>
              <a:defRPr/>
            </a:pPr>
            <a:fld id="{0078F96B-655D-4E52-AADC-EA94C26AB5E6}" type="datetimeFigureOut">
              <a:rPr lang="ru-RU" altLang="ru-RU"/>
              <a:pPr>
                <a:defRPr/>
              </a:pPr>
              <a:t>29.04.2020</a:t>
            </a:fld>
            <a:endParaRPr lang="ru-RU" altLang="ru-RU"/>
          </a:p>
        </p:txBody>
      </p:sp>
      <p:sp>
        <p:nvSpPr>
          <p:cNvPr id="6" name="Нижний колонтитул 4">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p:cNvPr>
          <p:cNvSpPr>
            <a:spLocks noGrp="1"/>
          </p:cNvSpPr>
          <p:nvPr>
            <p:ph type="sldNum" sz="quarter" idx="12"/>
          </p:nvPr>
        </p:nvSpPr>
        <p:spPr/>
        <p:txBody>
          <a:bodyPr/>
          <a:lstStyle>
            <a:lvl1pPr>
              <a:defRPr/>
            </a:lvl1pPr>
          </a:lstStyle>
          <a:p>
            <a:pPr>
              <a:defRPr/>
            </a:pPr>
            <a:fld id="{BCF48B80-5076-407B-A67C-0D5B06A77672}" type="slidenum">
              <a:rPr lang="ru-RU" altLang="ru-RU"/>
              <a:pPr>
                <a:defRPr/>
              </a:pPr>
              <a:t>‹#›</a:t>
            </a:fld>
            <a:endParaRPr lang="ru-RU"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4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p:cNvPr>
          <p:cNvSpPr>
            <a:spLocks noGrp="1"/>
          </p:cNvSpPr>
          <p:nvPr>
            <p:ph type="dt" sz="half" idx="10"/>
          </p:nvPr>
        </p:nvSpPr>
        <p:spPr/>
        <p:txBody>
          <a:bodyPr/>
          <a:lstStyle>
            <a:lvl1pPr>
              <a:defRPr/>
            </a:lvl1pPr>
          </a:lstStyle>
          <a:p>
            <a:pPr>
              <a:defRPr/>
            </a:pPr>
            <a:fld id="{1F63CCE2-9AA4-4882-BD9D-A113C5869138}" type="datetimeFigureOut">
              <a:rPr lang="ru-RU" altLang="ru-RU"/>
              <a:pPr>
                <a:defRPr/>
              </a:pPr>
              <a:t>29.04.2020</a:t>
            </a:fld>
            <a:endParaRPr lang="ru-RU" altLang="ru-RU"/>
          </a:p>
        </p:txBody>
      </p:sp>
      <p:sp>
        <p:nvSpPr>
          <p:cNvPr id="8" name="Нижний колонтитул 4">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p:cNvPr>
          <p:cNvSpPr>
            <a:spLocks noGrp="1"/>
          </p:cNvSpPr>
          <p:nvPr>
            <p:ph type="sldNum" sz="quarter" idx="12"/>
          </p:nvPr>
        </p:nvSpPr>
        <p:spPr/>
        <p:txBody>
          <a:bodyPr/>
          <a:lstStyle>
            <a:lvl1pPr>
              <a:defRPr/>
            </a:lvl1pPr>
          </a:lstStyle>
          <a:p>
            <a:pPr>
              <a:defRPr/>
            </a:pPr>
            <a:fld id="{FA524EAF-A74E-4F9A-8BFF-9C109C11CF92}" type="slidenum">
              <a:rPr lang="ru-RU" altLang="ru-RU"/>
              <a:pPr>
                <a:defRPr/>
              </a:pPr>
              <a:t>‹#›</a:t>
            </a:fld>
            <a:endParaRPr lang="ru-RU"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p:cNvPr>
          <p:cNvSpPr>
            <a:spLocks noGrp="1"/>
          </p:cNvSpPr>
          <p:nvPr>
            <p:ph type="dt" sz="half" idx="10"/>
          </p:nvPr>
        </p:nvSpPr>
        <p:spPr/>
        <p:txBody>
          <a:bodyPr/>
          <a:lstStyle>
            <a:lvl1pPr>
              <a:defRPr/>
            </a:lvl1pPr>
          </a:lstStyle>
          <a:p>
            <a:pPr>
              <a:defRPr/>
            </a:pPr>
            <a:fld id="{AA64BC9E-2B2D-4C44-9024-C80E7EBC49C6}" type="datetimeFigureOut">
              <a:rPr lang="ru-RU" altLang="ru-RU"/>
              <a:pPr>
                <a:defRPr/>
              </a:pPr>
              <a:t>29.04.2020</a:t>
            </a:fld>
            <a:endParaRPr lang="ru-RU" altLang="ru-RU"/>
          </a:p>
        </p:txBody>
      </p:sp>
      <p:sp>
        <p:nvSpPr>
          <p:cNvPr id="4" name="Нижний колонтитул 4">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p:cNvPr>
          <p:cNvSpPr>
            <a:spLocks noGrp="1"/>
          </p:cNvSpPr>
          <p:nvPr>
            <p:ph type="sldNum" sz="quarter" idx="12"/>
          </p:nvPr>
        </p:nvSpPr>
        <p:spPr/>
        <p:txBody>
          <a:bodyPr/>
          <a:lstStyle>
            <a:lvl1pPr>
              <a:defRPr/>
            </a:lvl1pPr>
          </a:lstStyle>
          <a:p>
            <a:pPr>
              <a:defRPr/>
            </a:pPr>
            <a:fld id="{86359C37-7807-446F-9BF3-4389B4EC81E5}" type="slidenum">
              <a:rPr lang="ru-RU" altLang="ru-RU"/>
              <a:pPr>
                <a:defRPr/>
              </a:pPr>
              <a:t>‹#›</a:t>
            </a:fld>
            <a:endParaRPr lang="ru-RU"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p:cNvPr>
          <p:cNvSpPr>
            <a:spLocks noGrp="1"/>
          </p:cNvSpPr>
          <p:nvPr>
            <p:ph type="dt" sz="half" idx="10"/>
          </p:nvPr>
        </p:nvSpPr>
        <p:spPr/>
        <p:txBody>
          <a:bodyPr/>
          <a:lstStyle>
            <a:lvl1pPr>
              <a:defRPr/>
            </a:lvl1pPr>
          </a:lstStyle>
          <a:p>
            <a:pPr>
              <a:defRPr/>
            </a:pPr>
            <a:fld id="{30818F16-7C1D-4B0D-81D2-1943183F4DA6}" type="datetimeFigureOut">
              <a:rPr lang="ru-RU" altLang="ru-RU"/>
              <a:pPr>
                <a:defRPr/>
              </a:pPr>
              <a:t>29.04.2020</a:t>
            </a:fld>
            <a:endParaRPr lang="ru-RU" altLang="ru-RU"/>
          </a:p>
        </p:txBody>
      </p:sp>
      <p:sp>
        <p:nvSpPr>
          <p:cNvPr id="3" name="Нижний колонтитул 4">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p:cNvPr>
          <p:cNvSpPr>
            <a:spLocks noGrp="1"/>
          </p:cNvSpPr>
          <p:nvPr>
            <p:ph type="sldNum" sz="quarter" idx="12"/>
          </p:nvPr>
        </p:nvSpPr>
        <p:spPr/>
        <p:txBody>
          <a:bodyPr/>
          <a:lstStyle>
            <a:lvl1pPr>
              <a:defRPr/>
            </a:lvl1pPr>
          </a:lstStyle>
          <a:p>
            <a:pPr>
              <a:defRPr/>
            </a:pPr>
            <a:fld id="{331CF475-9333-4497-9C85-8DA84A418C8A}" type="slidenum">
              <a:rPr lang="ru-RU" altLang="ru-RU"/>
              <a:pPr>
                <a:defRPr/>
              </a:pPr>
              <a:t>‹#›</a:t>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p:cNvPr>
          <p:cNvSpPr>
            <a:spLocks noGrp="1"/>
          </p:cNvSpPr>
          <p:nvPr>
            <p:ph type="dt" sz="half" idx="10"/>
          </p:nvPr>
        </p:nvSpPr>
        <p:spPr/>
        <p:txBody>
          <a:bodyPr/>
          <a:lstStyle>
            <a:lvl1pPr>
              <a:defRPr/>
            </a:lvl1pPr>
          </a:lstStyle>
          <a:p>
            <a:pPr>
              <a:defRPr/>
            </a:pPr>
            <a:fld id="{17D2E86A-5ECC-497C-AC08-5220027F5FC9}" type="datetimeFigureOut">
              <a:rPr lang="ru-RU" altLang="ru-RU"/>
              <a:pPr>
                <a:defRPr/>
              </a:pPr>
              <a:t>29.04.2020</a:t>
            </a:fld>
            <a:endParaRPr lang="ru-RU" altLang="ru-RU"/>
          </a:p>
        </p:txBody>
      </p:sp>
      <p:sp>
        <p:nvSpPr>
          <p:cNvPr id="6" name="Нижний колонтитул 4">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p:cNvPr>
          <p:cNvSpPr>
            <a:spLocks noGrp="1"/>
          </p:cNvSpPr>
          <p:nvPr>
            <p:ph type="sldNum" sz="quarter" idx="12"/>
          </p:nvPr>
        </p:nvSpPr>
        <p:spPr/>
        <p:txBody>
          <a:bodyPr/>
          <a:lstStyle>
            <a:lvl1pPr>
              <a:defRPr/>
            </a:lvl1pPr>
          </a:lstStyle>
          <a:p>
            <a:pPr>
              <a:defRPr/>
            </a:pPr>
            <a:fld id="{096372A3-8F0E-4C0A-A169-9F661EBE2E34}" type="slidenum">
              <a:rPr lang="ru-RU" altLang="ru-RU"/>
              <a:pPr>
                <a:defRPr/>
              </a:pPr>
              <a:t>‹#›</a:t>
            </a:fld>
            <a:endParaRPr lang="ru-RU"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p:cNvPr>
          <p:cNvSpPr>
            <a:spLocks noGrp="1"/>
          </p:cNvSpPr>
          <p:nvPr>
            <p:ph type="dt" sz="half" idx="10"/>
          </p:nvPr>
        </p:nvSpPr>
        <p:spPr/>
        <p:txBody>
          <a:bodyPr/>
          <a:lstStyle>
            <a:lvl1pPr>
              <a:defRPr/>
            </a:lvl1pPr>
          </a:lstStyle>
          <a:p>
            <a:pPr>
              <a:defRPr/>
            </a:pPr>
            <a:fld id="{7DB386FF-BD19-47D7-8847-A9775B2975CC}" type="datetimeFigureOut">
              <a:rPr lang="ru-RU" altLang="ru-RU"/>
              <a:pPr>
                <a:defRPr/>
              </a:pPr>
              <a:t>29.04.2020</a:t>
            </a:fld>
            <a:endParaRPr lang="ru-RU" altLang="ru-RU"/>
          </a:p>
        </p:txBody>
      </p:sp>
      <p:sp>
        <p:nvSpPr>
          <p:cNvPr id="6" name="Нижний колонтитул 4">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p:cNvPr>
          <p:cNvSpPr>
            <a:spLocks noGrp="1"/>
          </p:cNvSpPr>
          <p:nvPr>
            <p:ph type="sldNum" sz="quarter" idx="12"/>
          </p:nvPr>
        </p:nvSpPr>
        <p:spPr/>
        <p:txBody>
          <a:bodyPr/>
          <a:lstStyle>
            <a:lvl1pPr>
              <a:defRPr/>
            </a:lvl1pPr>
          </a:lstStyle>
          <a:p>
            <a:pPr>
              <a:defRPr/>
            </a:pPr>
            <a:fld id="{37656FAC-5F7E-4465-9FD2-2EBB5608D4C6}" type="slidenum">
              <a:rPr lang="ru-RU" altLang="ru-RU"/>
              <a:pPr>
                <a:defRPr/>
              </a:pPr>
              <a:t>‹#›</a:t>
            </a:fld>
            <a:endParaRPr lang="ru-RU"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cs typeface="Arial" panose="020B0604020202020204" pitchFamily="34" charset="0"/>
              </a:defRPr>
            </a:lvl1pPr>
          </a:lstStyle>
          <a:p>
            <a:pPr>
              <a:defRPr/>
            </a:pPr>
            <a:fld id="{1724CA10-8E7F-4022-9FDD-78CB909B210A}" type="datetimeFigureOut">
              <a:rPr lang="ru-RU" altLang="ru-RU"/>
              <a:pPr>
                <a:defRPr/>
              </a:pPr>
              <a:t>29.04.2020</a:t>
            </a:fld>
            <a:endParaRPr lang="ru-RU" altLang="ru-RU"/>
          </a:p>
        </p:txBody>
      </p:sp>
      <p:sp>
        <p:nvSpPr>
          <p:cNvPr id="5" name="Нижний колонтитул 4">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ru-RU"/>
          </a:p>
        </p:txBody>
      </p:sp>
      <p:sp>
        <p:nvSpPr>
          <p:cNvPr id="6" name="Номер слайда 5">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anose="020B0604020202020204" pitchFamily="34" charset="0"/>
              </a:defRPr>
            </a:lvl1pPr>
          </a:lstStyle>
          <a:p>
            <a:pPr>
              <a:defRPr/>
            </a:pPr>
            <a:fld id="{576B2727-F133-4F64-A444-5C73483D1447}"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kumimoji="1" sz="4400" kern="1200">
          <a:solidFill>
            <a:schemeClr val="tx1"/>
          </a:solidFill>
          <a:latin typeface="+mj-lt"/>
          <a:ea typeface="Arial" charset="0"/>
          <a:cs typeface="Arial" pitchFamily="34" charset="0"/>
        </a:defRPr>
      </a:lvl1pPr>
      <a:lvl2pPr algn="ctr" rtl="0" eaLnBrk="0" fontAlgn="base" hangingPunct="0">
        <a:spcBef>
          <a:spcPct val="0"/>
        </a:spcBef>
        <a:spcAft>
          <a:spcPct val="0"/>
        </a:spcAft>
        <a:defRPr kumimoji="1" sz="4400">
          <a:solidFill>
            <a:schemeClr val="tx1"/>
          </a:solidFill>
          <a:latin typeface="Calibri" pitchFamily="34" charset="0"/>
          <a:ea typeface="Arial" charset="0"/>
          <a:cs typeface="Arial" pitchFamily="34" charset="0"/>
        </a:defRPr>
      </a:lvl2pPr>
      <a:lvl3pPr algn="ctr" rtl="0" eaLnBrk="0" fontAlgn="base" hangingPunct="0">
        <a:spcBef>
          <a:spcPct val="0"/>
        </a:spcBef>
        <a:spcAft>
          <a:spcPct val="0"/>
        </a:spcAft>
        <a:defRPr kumimoji="1" sz="4400">
          <a:solidFill>
            <a:schemeClr val="tx1"/>
          </a:solidFill>
          <a:latin typeface="Calibri" pitchFamily="34" charset="0"/>
          <a:ea typeface="Arial" charset="0"/>
          <a:cs typeface="Arial" pitchFamily="34" charset="0"/>
        </a:defRPr>
      </a:lvl3pPr>
      <a:lvl4pPr algn="ctr" rtl="0" eaLnBrk="0" fontAlgn="base" hangingPunct="0">
        <a:spcBef>
          <a:spcPct val="0"/>
        </a:spcBef>
        <a:spcAft>
          <a:spcPct val="0"/>
        </a:spcAft>
        <a:defRPr kumimoji="1" sz="4400">
          <a:solidFill>
            <a:schemeClr val="tx1"/>
          </a:solidFill>
          <a:latin typeface="Calibri" pitchFamily="34" charset="0"/>
          <a:ea typeface="Arial" charset="0"/>
          <a:cs typeface="Arial" pitchFamily="34" charset="0"/>
        </a:defRPr>
      </a:lvl4pPr>
      <a:lvl5pPr algn="ctr" rtl="0" eaLnBrk="0" fontAlgn="base" hangingPunct="0">
        <a:spcBef>
          <a:spcPct val="0"/>
        </a:spcBef>
        <a:spcAft>
          <a:spcPct val="0"/>
        </a:spcAft>
        <a:defRPr kumimoji="1" sz="4400">
          <a:solidFill>
            <a:schemeClr val="tx1"/>
          </a:solidFill>
          <a:latin typeface="Calibri" pitchFamily="34" charset="0"/>
          <a:ea typeface="Arial" charset="0"/>
          <a:cs typeface="Arial"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Arial" charset="0"/>
          <a:cs typeface="Arial" pitchFamily="34" charset="0"/>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gosuslugi.ru/"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hyperlink" Target="https://kp.ru/go/https:/lk.fss.ru/recipient/" TargetMode="External"/><Relationship Id="rId4" Type="http://schemas.openxmlformats.org/officeDocument/2006/relationships/hyperlink" Target="https://kp.ru/go/https:/cabinets.fss.ru/insurer/"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eg"/><Relationship Id="rId3" Type="http://schemas.openxmlformats.org/officeDocument/2006/relationships/image" Target="../media/image36.pn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png"/><Relationship Id="rId4" Type="http://schemas.openxmlformats.org/officeDocument/2006/relationships/image" Target="../media/image37.jpeg"/><Relationship Id="rId9" Type="http://schemas.openxmlformats.org/officeDocument/2006/relationships/image" Target="../media/image42.jpeg"/></Relationships>
</file>

<file path=ppt/slides/_rels/slide17.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hyperlink" Target="http://www.r38.fss.ru/" TargetMode="External"/><Relationship Id="rId3" Type="http://schemas.openxmlformats.org/officeDocument/2006/relationships/image" Target="../media/image1.jpeg"/><Relationship Id="rId7" Type="http://schemas.openxmlformats.org/officeDocument/2006/relationships/image" Target="../media/image50.jpeg"/><Relationship Id="rId12" Type="http://schemas.openxmlformats.org/officeDocument/2006/relationships/image" Target="../media/image5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9.jpeg"/><Relationship Id="rId11" Type="http://schemas.openxmlformats.org/officeDocument/2006/relationships/image" Target="../media/image54.jpeg"/><Relationship Id="rId5" Type="http://schemas.openxmlformats.org/officeDocument/2006/relationships/image" Target="../media/image48.png"/><Relationship Id="rId10" Type="http://schemas.openxmlformats.org/officeDocument/2006/relationships/image" Target="../media/image53.jpeg"/><Relationship Id="rId4" Type="http://schemas.openxmlformats.org/officeDocument/2006/relationships/image" Target="../media/image47.png"/><Relationship Id="rId9" Type="http://schemas.openxmlformats.org/officeDocument/2006/relationships/image" Target="../media/image52.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1090613" y="1844675"/>
            <a:ext cx="7056437" cy="3240088"/>
          </a:xfrm>
          <a:prstGeom prst="rect">
            <a:avLst/>
          </a:prstGeom>
          <a:noFill/>
          <a:ln w="9525">
            <a:noFill/>
            <a:miter lim="800000"/>
            <a:headEnd/>
            <a:tailEnd/>
          </a:ln>
        </p:spPr>
        <p:txBody>
          <a:bodyPr tIns="55080" anchor="ctr"/>
          <a:lstStyle/>
          <a:p>
            <a:pPr algn="ctr" defTabSz="449263" eaLnBrk="0" hangingPunct="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ru-RU" sz="2400" b="1">
                <a:solidFill>
                  <a:srgbClr val="0070C0"/>
                </a:solidFill>
                <a:latin typeface="Times New Roman" pitchFamily="18" charset="0"/>
                <a:cs typeface="Times New Roman" pitchFamily="18" charset="0"/>
              </a:rPr>
              <a:t>НОВОЕ В ЗАКОНОДАТЕЛЬСТВЕ </a:t>
            </a:r>
          </a:p>
          <a:p>
            <a:pPr algn="ctr" defTabSz="449263" eaLnBrk="0" hangingPunct="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ru-RU" sz="2400" b="1">
                <a:solidFill>
                  <a:srgbClr val="0070C0"/>
                </a:solidFill>
                <a:latin typeface="Times New Roman" pitchFamily="18" charset="0"/>
                <a:cs typeface="Times New Roman" pitchFamily="18" charset="0"/>
              </a:rPr>
              <a:t>ДЛЯ  СТРАХОВАТЕЛЕЙ И ЗАСТРАХОВАННЫХ ГРАЖДАН </a:t>
            </a:r>
          </a:p>
          <a:p>
            <a:pPr algn="ctr" defTabSz="449263" eaLnBrk="0" hangingPunct="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ru-RU" sz="2400" b="1">
                <a:solidFill>
                  <a:srgbClr val="002060"/>
                </a:solidFill>
                <a:latin typeface="Times New Roman" pitchFamily="18" charset="0"/>
                <a:cs typeface="Times New Roman" pitchFamily="18" charset="0"/>
              </a:rPr>
              <a:t/>
            </a:r>
            <a:br>
              <a:rPr lang="ru-RU" altLang="ru-RU" sz="2400" b="1">
                <a:solidFill>
                  <a:srgbClr val="002060"/>
                </a:solidFill>
                <a:latin typeface="Times New Roman" pitchFamily="18" charset="0"/>
                <a:cs typeface="Times New Roman" pitchFamily="18" charset="0"/>
              </a:rPr>
            </a:br>
            <a:r>
              <a:rPr lang="ru-RU" altLang="ru-RU" sz="2400" b="1" i="1">
                <a:solidFill>
                  <a:srgbClr val="FF0000"/>
                </a:solidFill>
                <a:latin typeface="Times New Roman" pitchFamily="18" charset="0"/>
                <a:cs typeface="Times New Roman" pitchFamily="18" charset="0"/>
              </a:rPr>
              <a:t>В СВЯЗИ С РАСПРОСТРАНЕНИЕМ </a:t>
            </a:r>
          </a:p>
          <a:p>
            <a:pPr algn="ctr" defTabSz="449263" eaLnBrk="0" hangingPunct="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ru-RU" sz="2400" b="1" i="1">
                <a:solidFill>
                  <a:srgbClr val="FF0000"/>
                </a:solidFill>
                <a:latin typeface="Times New Roman" pitchFamily="18" charset="0"/>
                <a:cs typeface="Times New Roman" pitchFamily="18" charset="0"/>
              </a:rPr>
              <a:t>КОРОНАВИРУСНОЙ ИНФЕКЦИИ</a:t>
            </a:r>
            <a:br>
              <a:rPr lang="ru-RU" altLang="ru-RU" sz="2400" b="1" i="1">
                <a:solidFill>
                  <a:srgbClr val="FF0000"/>
                </a:solidFill>
                <a:latin typeface="Times New Roman" pitchFamily="18" charset="0"/>
                <a:cs typeface="Times New Roman" pitchFamily="18" charset="0"/>
              </a:rPr>
            </a:br>
            <a:r>
              <a:rPr lang="ru-RU" altLang="ru-RU" sz="2400" b="1" i="1">
                <a:solidFill>
                  <a:srgbClr val="FF0000"/>
                </a:solidFill>
                <a:latin typeface="Times New Roman" pitchFamily="18" charset="0"/>
                <a:cs typeface="Times New Roman" pitchFamily="18" charset="0"/>
              </a:rPr>
              <a:t>(2019-</a:t>
            </a:r>
            <a:r>
              <a:rPr lang="en-US" altLang="ru-RU" sz="2400" b="1" i="1">
                <a:solidFill>
                  <a:srgbClr val="FF0000"/>
                </a:solidFill>
                <a:latin typeface="Times New Roman" pitchFamily="18" charset="0"/>
                <a:cs typeface="Times New Roman" pitchFamily="18" charset="0"/>
              </a:rPr>
              <a:t>nCoV</a:t>
            </a:r>
            <a:r>
              <a:rPr lang="ru-RU" altLang="ru-RU" sz="2400" b="1" i="1">
                <a:solidFill>
                  <a:srgbClr val="FF0000"/>
                </a:solidFill>
                <a:latin typeface="Times New Roman" pitchFamily="18" charset="0"/>
                <a:cs typeface="Times New Roman" pitchFamily="18" charset="0"/>
              </a:rPr>
              <a:t>)  </a:t>
            </a:r>
          </a:p>
        </p:txBody>
      </p:sp>
      <p:grpSp>
        <p:nvGrpSpPr>
          <p:cNvPr id="14338" name="Группа 21"/>
          <p:cNvGrpSpPr>
            <a:grpSpLocks/>
          </p:cNvGrpSpPr>
          <p:nvPr/>
        </p:nvGrpSpPr>
        <p:grpSpPr bwMode="auto">
          <a:xfrm>
            <a:off x="0" y="146050"/>
            <a:ext cx="9144000" cy="785813"/>
            <a:chOff x="0" y="131763"/>
            <a:chExt cx="9144000" cy="785812"/>
          </a:xfrm>
        </p:grpSpPr>
        <p:sp>
          <p:nvSpPr>
            <p:cNvPr id="14340" name="Line 16"/>
            <p:cNvSpPr>
              <a:spLocks noChangeShapeType="1"/>
            </p:cNvSpPr>
            <p:nvPr/>
          </p:nvSpPr>
          <p:spPr bwMode="auto">
            <a:xfrm>
              <a:off x="0" y="622300"/>
              <a:ext cx="9144000" cy="0"/>
            </a:xfrm>
            <a:prstGeom prst="line">
              <a:avLst/>
            </a:prstGeom>
            <a:noFill/>
            <a:ln w="19050">
              <a:solidFill>
                <a:srgbClr val="7AA5D4"/>
              </a:solidFill>
              <a:round/>
              <a:headEnd/>
              <a:tailEnd/>
            </a:ln>
          </p:spPr>
          <p:txBody>
            <a:bodyPr/>
            <a:lstStyle/>
            <a:p>
              <a:endParaRPr lang="ru-RU"/>
            </a:p>
          </p:txBody>
        </p:sp>
        <p:sp>
          <p:nvSpPr>
            <p:cNvPr id="14341" name="Line 16"/>
            <p:cNvSpPr>
              <a:spLocks noChangeShapeType="1"/>
            </p:cNvSpPr>
            <p:nvPr/>
          </p:nvSpPr>
          <p:spPr bwMode="auto">
            <a:xfrm>
              <a:off x="0" y="692150"/>
              <a:ext cx="9144000" cy="0"/>
            </a:xfrm>
            <a:prstGeom prst="line">
              <a:avLst/>
            </a:prstGeom>
            <a:noFill/>
            <a:ln w="19050">
              <a:solidFill>
                <a:srgbClr val="7AA5D4"/>
              </a:solidFill>
              <a:round/>
              <a:headEnd/>
              <a:tailEnd/>
            </a:ln>
          </p:spPr>
          <p:txBody>
            <a:bodyPr/>
            <a:lstStyle/>
            <a:p>
              <a:endParaRPr lang="ru-RU"/>
            </a:p>
          </p:txBody>
        </p:sp>
        <p:pic>
          <p:nvPicPr>
            <p:cNvPr id="14342" name="Picture 2" descr="Logo1_color_CMYK"/>
            <p:cNvPicPr>
              <a:picLocks noChangeAspect="1" noChangeArrowheads="1"/>
            </p:cNvPicPr>
            <p:nvPr/>
          </p:nvPicPr>
          <p:blipFill>
            <a:blip r:embed="rId2">
              <a:clrChange>
                <a:clrFrom>
                  <a:srgbClr val="FEFDFB"/>
                </a:clrFrom>
                <a:clrTo>
                  <a:srgbClr val="FEFDFB">
                    <a:alpha val="0"/>
                  </a:srgbClr>
                </a:clrTo>
              </a:clrChange>
            </a:blip>
            <a:srcRect/>
            <a:stretch>
              <a:fillRect/>
            </a:stretch>
          </p:blipFill>
          <p:spPr bwMode="auto">
            <a:xfrm>
              <a:off x="211138" y="131763"/>
              <a:ext cx="879475" cy="785812"/>
            </a:xfrm>
            <a:prstGeom prst="rect">
              <a:avLst/>
            </a:prstGeom>
            <a:solidFill>
              <a:schemeClr val="bg1"/>
            </a:solidFill>
            <a:ln w="9525">
              <a:noFill/>
              <a:miter lim="800000"/>
              <a:headEnd/>
              <a:tailEnd/>
            </a:ln>
          </p:spPr>
        </p:pic>
      </p:grpSp>
      <p:sp>
        <p:nvSpPr>
          <p:cNvPr id="14339" name="Text Box 1"/>
          <p:cNvSpPr txBox="1">
            <a:spLocks noChangeArrowheads="1"/>
          </p:cNvSpPr>
          <p:nvPr/>
        </p:nvSpPr>
        <p:spPr bwMode="auto">
          <a:xfrm>
            <a:off x="1071563" y="-161925"/>
            <a:ext cx="8053387" cy="822325"/>
          </a:xfrm>
          <a:prstGeom prst="rect">
            <a:avLst/>
          </a:prstGeom>
          <a:noFill/>
          <a:ln w="9525">
            <a:noFill/>
            <a:miter lim="800000"/>
            <a:headEnd/>
            <a:tailEnd/>
          </a:ln>
        </p:spPr>
        <p:txBody>
          <a:bodyPr tIns="55080" anchor="ctr"/>
          <a:lstStyle/>
          <a:p>
            <a:pPr defTabSz="449263" eaLnBrk="0" hangingPunct="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altLang="ru-RU" sz="1400" b="1">
              <a:solidFill>
                <a:schemeClr val="tx2"/>
              </a:solidFill>
              <a:latin typeface="Times New Roman" pitchFamily="18" charset="0"/>
              <a:cs typeface="Times New Roman" pitchFamily="18" charset="0"/>
            </a:endParaRPr>
          </a:p>
          <a:p>
            <a:pPr defTabSz="449263" eaLnBrk="0" hangingPunct="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ru-RU" sz="1400" b="1">
                <a:solidFill>
                  <a:srgbClr val="FF0000"/>
                </a:solidFill>
                <a:latin typeface="Times New Roman" pitchFamily="18" charset="0"/>
                <a:cs typeface="Times New Roman" pitchFamily="18" charset="0"/>
              </a:rPr>
              <a:t>ИРКУТСКОЕ РЕГИОНАЛЬНОЕ ОТДЕЛЕНИЕ</a:t>
            </a:r>
          </a:p>
          <a:p>
            <a:pPr defTabSz="449263" eaLnBrk="0" hangingPunct="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ru-RU" sz="1400" b="1">
                <a:solidFill>
                  <a:srgbClr val="FF0000"/>
                </a:solidFill>
                <a:latin typeface="Times New Roman" pitchFamily="18" charset="0"/>
                <a:cs typeface="Times New Roman" pitchFamily="18" charset="0"/>
              </a:rPr>
              <a:t> ФОНДА СОЦИАЛЬНОГО СТРХОВАНИЯ РОССИЙСКОЙ ФЕДЕРАЦИИ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Группа 21"/>
          <p:cNvGrpSpPr>
            <a:grpSpLocks/>
          </p:cNvGrpSpPr>
          <p:nvPr/>
        </p:nvGrpSpPr>
        <p:grpSpPr bwMode="auto">
          <a:xfrm>
            <a:off x="22225" y="38100"/>
            <a:ext cx="9144000" cy="785813"/>
            <a:chOff x="0" y="131763"/>
            <a:chExt cx="9144000" cy="785812"/>
          </a:xfrm>
        </p:grpSpPr>
        <p:sp>
          <p:nvSpPr>
            <p:cNvPr id="25609" name="Line 16"/>
            <p:cNvSpPr>
              <a:spLocks noChangeShapeType="1"/>
            </p:cNvSpPr>
            <p:nvPr/>
          </p:nvSpPr>
          <p:spPr bwMode="auto">
            <a:xfrm>
              <a:off x="0" y="622300"/>
              <a:ext cx="9144000" cy="0"/>
            </a:xfrm>
            <a:prstGeom prst="line">
              <a:avLst/>
            </a:prstGeom>
            <a:noFill/>
            <a:ln w="19050">
              <a:solidFill>
                <a:srgbClr val="7AA5D4"/>
              </a:solidFill>
              <a:round/>
              <a:headEnd/>
              <a:tailEnd/>
            </a:ln>
          </p:spPr>
          <p:txBody>
            <a:bodyPr/>
            <a:lstStyle/>
            <a:p>
              <a:endParaRPr lang="ru-RU"/>
            </a:p>
          </p:txBody>
        </p:sp>
        <p:sp>
          <p:nvSpPr>
            <p:cNvPr id="25610" name="Line 16"/>
            <p:cNvSpPr>
              <a:spLocks noChangeShapeType="1"/>
            </p:cNvSpPr>
            <p:nvPr/>
          </p:nvSpPr>
          <p:spPr bwMode="auto">
            <a:xfrm>
              <a:off x="0" y="692150"/>
              <a:ext cx="9144000" cy="0"/>
            </a:xfrm>
            <a:prstGeom prst="line">
              <a:avLst/>
            </a:prstGeom>
            <a:noFill/>
            <a:ln w="19050">
              <a:solidFill>
                <a:srgbClr val="7AA5D4"/>
              </a:solidFill>
              <a:round/>
              <a:headEnd/>
              <a:tailEnd/>
            </a:ln>
          </p:spPr>
          <p:txBody>
            <a:bodyPr/>
            <a:lstStyle/>
            <a:p>
              <a:endParaRPr lang="ru-RU"/>
            </a:p>
          </p:txBody>
        </p:sp>
        <p:pic>
          <p:nvPicPr>
            <p:cNvPr id="25611" name="Picture 2" descr="Logo1_color_CMYK"/>
            <p:cNvPicPr>
              <a:picLocks noChangeAspect="1" noChangeArrowheads="1"/>
            </p:cNvPicPr>
            <p:nvPr/>
          </p:nvPicPr>
          <p:blipFill>
            <a:blip r:embed="rId2">
              <a:clrChange>
                <a:clrFrom>
                  <a:srgbClr val="FEFDFB"/>
                </a:clrFrom>
                <a:clrTo>
                  <a:srgbClr val="FEFDFB">
                    <a:alpha val="0"/>
                  </a:srgbClr>
                </a:clrTo>
              </a:clrChange>
            </a:blip>
            <a:srcRect/>
            <a:stretch>
              <a:fillRect/>
            </a:stretch>
          </p:blipFill>
          <p:spPr bwMode="auto">
            <a:xfrm>
              <a:off x="211138" y="131763"/>
              <a:ext cx="879475" cy="785812"/>
            </a:xfrm>
            <a:prstGeom prst="rect">
              <a:avLst/>
            </a:prstGeom>
            <a:solidFill>
              <a:schemeClr val="bg1"/>
            </a:solidFill>
            <a:ln w="9525">
              <a:noFill/>
              <a:miter lim="800000"/>
              <a:headEnd/>
              <a:tailEnd/>
            </a:ln>
          </p:spPr>
        </p:pic>
      </p:grpSp>
      <p:sp>
        <p:nvSpPr>
          <p:cNvPr id="25602" name="Text Box 1"/>
          <p:cNvSpPr txBox="1">
            <a:spLocks noChangeArrowheads="1"/>
          </p:cNvSpPr>
          <p:nvPr/>
        </p:nvSpPr>
        <p:spPr bwMode="auto">
          <a:xfrm>
            <a:off x="1258888" y="38100"/>
            <a:ext cx="7885112" cy="560388"/>
          </a:xfrm>
          <a:prstGeom prst="rect">
            <a:avLst/>
          </a:prstGeom>
          <a:noFill/>
          <a:ln w="9525">
            <a:noFill/>
            <a:miter lim="800000"/>
            <a:headEnd/>
            <a:tailEnd/>
          </a:ln>
        </p:spPr>
        <p:txBody>
          <a:bodyPr tIns="55080" anchor="ctr"/>
          <a:lstStyle/>
          <a:p>
            <a:pPr defTabSz="449263" eaLnBrk="0" hangingPunct="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1" lang="ru-RU" sz="1200" b="1">
                <a:solidFill>
                  <a:srgbClr val="FF0000"/>
                </a:solidFill>
                <a:latin typeface="Times New Roman" pitchFamily="18" charset="0"/>
                <a:cs typeface="Times New Roman" pitchFamily="18" charset="0"/>
              </a:rPr>
              <a:t>ПОСТАНОВЛЕНИЕ ПРАВИТЕЛЬСТВА РОССИЙСКОЙ ФЕДЕРАЦИИ ОТ 2 АПРЕЛЯ 2020 ГОДА № 409 </a:t>
            </a:r>
            <a:br>
              <a:rPr kumimoji="1" lang="ru-RU" sz="1200" b="1">
                <a:solidFill>
                  <a:srgbClr val="FF0000"/>
                </a:solidFill>
                <a:latin typeface="Times New Roman" pitchFamily="18" charset="0"/>
                <a:cs typeface="Times New Roman" pitchFamily="18" charset="0"/>
              </a:rPr>
            </a:br>
            <a:r>
              <a:rPr kumimoji="1" lang="ru-RU" sz="1200" b="1">
                <a:solidFill>
                  <a:srgbClr val="FF0000"/>
                </a:solidFill>
                <a:latin typeface="Times New Roman" pitchFamily="18" charset="0"/>
                <a:cs typeface="Times New Roman" pitchFamily="18" charset="0"/>
              </a:rPr>
              <a:t>«О МЕРАХ ПО ОБЕСПЕЧЕНИЮ УСТОЙЧИВОГО РАЗВИТИЯ ЭКОНОМИКИ»</a:t>
            </a:r>
            <a:endParaRPr lang="ru-RU" altLang="ru-RU" sz="1200" b="1">
              <a:solidFill>
                <a:srgbClr val="FF0000"/>
              </a:solidFill>
              <a:latin typeface="Times New Roman" pitchFamily="18" charset="0"/>
              <a:cs typeface="Times New Roman" pitchFamily="18" charset="0"/>
            </a:endParaRPr>
          </a:p>
        </p:txBody>
      </p:sp>
      <p:pic>
        <p:nvPicPr>
          <p:cNvPr id="25603" name="Рисунок 8"/>
          <p:cNvPicPr>
            <a:picLocks noChangeAspect="1"/>
          </p:cNvPicPr>
          <p:nvPr/>
        </p:nvPicPr>
        <p:blipFill>
          <a:blip r:embed="rId3"/>
          <a:srcRect/>
          <a:stretch>
            <a:fillRect/>
          </a:stretch>
        </p:blipFill>
        <p:spPr bwMode="auto">
          <a:xfrm>
            <a:off x="6972300" y="3860800"/>
            <a:ext cx="1152525" cy="709613"/>
          </a:xfrm>
          <a:prstGeom prst="rect">
            <a:avLst/>
          </a:prstGeom>
          <a:noFill/>
          <a:ln w="9525">
            <a:noFill/>
            <a:miter lim="800000"/>
            <a:headEnd/>
            <a:tailEnd/>
          </a:ln>
        </p:spPr>
      </p:pic>
      <p:sp>
        <p:nvSpPr>
          <p:cNvPr id="7" name="TextBox 6"/>
          <p:cNvSpPr txBox="1"/>
          <p:nvPr/>
        </p:nvSpPr>
        <p:spPr>
          <a:xfrm>
            <a:off x="212725" y="598488"/>
            <a:ext cx="8732838" cy="6400800"/>
          </a:xfrm>
          <a:prstGeom prst="rect">
            <a:avLst/>
          </a:prstGeom>
          <a:noFill/>
        </p:spPr>
        <p:txBody>
          <a:bodyPr>
            <a:spAutoFit/>
          </a:bodyPr>
          <a:lstStyle/>
          <a:p>
            <a:pPr algn="just" eaLnBrk="0" hangingPunct="0">
              <a:defRPr/>
            </a:pPr>
            <a:endParaRPr lang="ru-RU" sz="1500" dirty="0">
              <a:latin typeface="Times New Roman" panose="02020603050405020304" pitchFamily="18" charset="0"/>
              <a:cs typeface="Times New Roman" panose="02020603050405020304" pitchFamily="18" charset="0"/>
            </a:endParaRPr>
          </a:p>
          <a:p>
            <a:pPr algn="ctr" eaLnBrk="0" hangingPunct="0">
              <a:defRPr/>
            </a:pPr>
            <a:r>
              <a:rPr lang="ru-RU" sz="1500" dirty="0">
                <a:latin typeface="Times New Roman" panose="02020603050405020304" pitchFamily="18" charset="0"/>
                <a:cs typeface="Times New Roman" panose="02020603050405020304" pitchFamily="18" charset="0"/>
              </a:rPr>
              <a:t>Организациям </a:t>
            </a:r>
            <a:r>
              <a:rPr lang="ru-RU" sz="1500" dirty="0">
                <a:latin typeface="Times New Roman" panose="02020603050405020304" pitchFamily="18" charset="0"/>
                <a:cs typeface="Times New Roman" panose="02020603050405020304" pitchFamily="18" charset="0"/>
              </a:rPr>
              <a:t>и индивидуальным предпринимателям, занятым в сферах деятельности, наиболее пострадавших в условиях </a:t>
            </a:r>
            <a:r>
              <a:rPr lang="ru-RU" sz="1500" dirty="0">
                <a:latin typeface="Times New Roman" panose="02020603050405020304" pitchFamily="18" charset="0"/>
                <a:cs typeface="Times New Roman" panose="02020603050405020304" pitchFamily="18" charset="0"/>
              </a:rPr>
              <a:t>ситуации с </a:t>
            </a:r>
            <a:r>
              <a:rPr lang="ru-RU" sz="1500" dirty="0">
                <a:latin typeface="Times New Roman" panose="02020603050405020304" pitchFamily="18" charset="0"/>
                <a:cs typeface="Times New Roman" panose="02020603050405020304" pitchFamily="18" charset="0"/>
              </a:rPr>
              <a:t>распространением </a:t>
            </a:r>
            <a:r>
              <a:rPr lang="ru-RU" sz="1500" dirty="0" err="1">
                <a:latin typeface="Times New Roman" panose="02020603050405020304" pitchFamily="18" charset="0"/>
                <a:cs typeface="Times New Roman" panose="02020603050405020304" pitchFamily="18" charset="0"/>
              </a:rPr>
              <a:t>коронавирусной</a:t>
            </a:r>
            <a:r>
              <a:rPr lang="ru-RU" sz="1500" dirty="0">
                <a:latin typeface="Times New Roman" panose="02020603050405020304" pitchFamily="18" charset="0"/>
                <a:cs typeface="Times New Roman" panose="02020603050405020304" pitchFamily="18" charset="0"/>
              </a:rPr>
              <a:t> инфекции, и относящихся к категории </a:t>
            </a:r>
            <a:r>
              <a:rPr lang="ru-RU" sz="1500" dirty="0" err="1">
                <a:latin typeface="Times New Roman" panose="02020603050405020304" pitchFamily="18" charset="0"/>
                <a:cs typeface="Times New Roman" panose="02020603050405020304" pitchFamily="18" charset="0"/>
              </a:rPr>
              <a:t>микропредприятий</a:t>
            </a:r>
            <a:r>
              <a:rPr lang="ru-RU" sz="1500" dirty="0">
                <a:latin typeface="Times New Roman" panose="02020603050405020304" pitchFamily="18" charset="0"/>
                <a:cs typeface="Times New Roman" panose="02020603050405020304" pitchFamily="18" charset="0"/>
              </a:rPr>
              <a:t>, продлен срок уплаты страховых взносов на обязательное социальное страхование от несчастных </a:t>
            </a:r>
            <a:r>
              <a:rPr lang="ru-RU" sz="1500" dirty="0">
                <a:latin typeface="Times New Roman" panose="02020603050405020304" pitchFamily="18" charset="0"/>
                <a:cs typeface="Times New Roman" panose="02020603050405020304" pitchFamily="18" charset="0"/>
              </a:rPr>
              <a:t>случаев на </a:t>
            </a:r>
            <a:r>
              <a:rPr lang="ru-RU" sz="1500" dirty="0">
                <a:latin typeface="Times New Roman" panose="02020603050405020304" pitchFamily="18" charset="0"/>
                <a:cs typeface="Times New Roman" panose="02020603050405020304" pitchFamily="18" charset="0"/>
              </a:rPr>
              <a:t>производстве и профессиональных заболеваний</a:t>
            </a:r>
            <a:r>
              <a:rPr lang="ru-RU" sz="1500" dirty="0">
                <a:latin typeface="Times New Roman" panose="02020603050405020304" pitchFamily="18" charset="0"/>
                <a:cs typeface="Times New Roman" panose="02020603050405020304" pitchFamily="18" charset="0"/>
              </a:rPr>
              <a:t>.</a:t>
            </a:r>
          </a:p>
          <a:p>
            <a:pPr algn="just" eaLnBrk="0" hangingPunct="0">
              <a:defRPr/>
            </a:pPr>
            <a:endParaRPr lang="ru-RU" sz="1500" dirty="0">
              <a:latin typeface="Times New Roman" panose="02020603050405020304" pitchFamily="18" charset="0"/>
              <a:cs typeface="Times New Roman" panose="02020603050405020304" pitchFamily="18" charset="0"/>
            </a:endParaRPr>
          </a:p>
          <a:p>
            <a:pPr algn="ctr" eaLnBrk="0" hangingPunct="0">
              <a:defRPr/>
            </a:pPr>
            <a:r>
              <a:rPr lang="ru-RU" sz="1600" b="1" u="sng" dirty="0">
                <a:solidFill>
                  <a:srgbClr val="C00000"/>
                </a:solidFill>
                <a:latin typeface="Times New Roman" panose="02020603050405020304" pitchFamily="18" charset="0"/>
                <a:cs typeface="Times New Roman" panose="02020603050405020304" pitchFamily="18" charset="0"/>
              </a:rPr>
              <a:t>Сроки уплаты страховых взносов, начисленных с выплат и иных вознаграждений в пользу физических лиц продлеваются </a:t>
            </a:r>
            <a:endParaRPr lang="ru-RU" sz="1600" b="1" u="sng" dirty="0">
              <a:solidFill>
                <a:srgbClr val="C00000"/>
              </a:solidFill>
              <a:latin typeface="Times New Roman" panose="02020603050405020304" pitchFamily="18" charset="0"/>
              <a:cs typeface="Times New Roman" panose="02020603050405020304" pitchFamily="18" charset="0"/>
            </a:endParaRPr>
          </a:p>
          <a:p>
            <a:pPr algn="ctr" eaLnBrk="0" hangingPunct="0">
              <a:defRPr/>
            </a:pPr>
            <a:r>
              <a:rPr lang="ru-RU" sz="1600" b="1" dirty="0">
                <a:solidFill>
                  <a:srgbClr val="C00000"/>
                </a:solidFill>
                <a:latin typeface="Times New Roman" panose="02020603050405020304" pitchFamily="18" charset="0"/>
                <a:cs typeface="Times New Roman" panose="02020603050405020304" pitchFamily="18" charset="0"/>
              </a:rPr>
              <a:t>на </a:t>
            </a:r>
            <a:r>
              <a:rPr lang="ru-RU" sz="1600" b="1" dirty="0">
                <a:solidFill>
                  <a:srgbClr val="C00000"/>
                </a:solidFill>
                <a:latin typeface="Times New Roman" panose="02020603050405020304" pitchFamily="18" charset="0"/>
                <a:cs typeface="Times New Roman" panose="02020603050405020304" pitchFamily="18" charset="0"/>
              </a:rPr>
              <a:t>6 месяцев за период март-май 2020 </a:t>
            </a:r>
            <a:r>
              <a:rPr lang="ru-RU" sz="1600" b="1" dirty="0">
                <a:solidFill>
                  <a:srgbClr val="C00000"/>
                </a:solidFill>
                <a:latin typeface="Times New Roman" panose="02020603050405020304" pitchFamily="18" charset="0"/>
                <a:cs typeface="Times New Roman" panose="02020603050405020304" pitchFamily="18" charset="0"/>
              </a:rPr>
              <a:t>года</a:t>
            </a:r>
          </a:p>
          <a:p>
            <a:pPr algn="ctr" eaLnBrk="0" hangingPunct="0">
              <a:defRPr/>
            </a:pPr>
            <a:r>
              <a:rPr lang="ru-RU" sz="1600" b="1" dirty="0">
                <a:solidFill>
                  <a:srgbClr val="C00000"/>
                </a:solidFill>
                <a:latin typeface="Times New Roman" panose="02020603050405020304" pitchFamily="18" charset="0"/>
                <a:cs typeface="Times New Roman" panose="02020603050405020304" pitchFamily="18" charset="0"/>
              </a:rPr>
              <a:t> </a:t>
            </a:r>
            <a:r>
              <a:rPr lang="ru-RU" sz="1600" b="1" dirty="0">
                <a:solidFill>
                  <a:srgbClr val="C00000"/>
                </a:solidFill>
                <a:latin typeface="Times New Roman" panose="02020603050405020304" pitchFamily="18" charset="0"/>
                <a:cs typeface="Times New Roman" panose="02020603050405020304" pitchFamily="18" charset="0"/>
              </a:rPr>
              <a:t>на 4 месяца за период июнь-июль 2020 года</a:t>
            </a:r>
            <a:r>
              <a:rPr lang="ru-RU" sz="1600" b="1" dirty="0">
                <a:solidFill>
                  <a:srgbClr val="C00000"/>
                </a:solidFill>
                <a:latin typeface="Times New Roman" panose="02020603050405020304" pitchFamily="18" charset="0"/>
                <a:cs typeface="Times New Roman" panose="02020603050405020304" pitchFamily="18" charset="0"/>
              </a:rPr>
              <a:t>.</a:t>
            </a:r>
          </a:p>
          <a:p>
            <a:pPr algn="just" eaLnBrk="0" hangingPunct="0">
              <a:defRPr/>
            </a:pPr>
            <a:endParaRPr lang="ru-RU" sz="1600" b="1" dirty="0">
              <a:solidFill>
                <a:srgbClr val="C00000"/>
              </a:solidFill>
              <a:latin typeface="Times New Roman" panose="02020603050405020304" pitchFamily="18" charset="0"/>
              <a:cs typeface="Times New Roman" panose="02020603050405020304" pitchFamily="18" charset="0"/>
            </a:endParaRPr>
          </a:p>
          <a:p>
            <a:pPr algn="just" eaLnBrk="0" hangingPunct="0">
              <a:defRPr/>
            </a:pPr>
            <a:r>
              <a:rPr lang="ru-RU" b="1" u="sng" dirty="0">
                <a:solidFill>
                  <a:srgbClr val="0070C0"/>
                </a:solidFill>
                <a:latin typeface="Times New Roman" panose="02020603050405020304" pitchFamily="18" charset="0"/>
                <a:cs typeface="Times New Roman" panose="02020603050405020304" pitchFamily="18" charset="0"/>
              </a:rPr>
              <a:t>Сферами деятельности, наиболее пострадавшими в условиях ухудшения ситуации в связи с распространением </a:t>
            </a:r>
            <a:r>
              <a:rPr lang="ru-RU" b="1" u="sng" dirty="0" err="1">
                <a:solidFill>
                  <a:srgbClr val="0070C0"/>
                </a:solidFill>
                <a:latin typeface="Times New Roman" panose="02020603050405020304" pitchFamily="18" charset="0"/>
                <a:cs typeface="Times New Roman" panose="02020603050405020304" pitchFamily="18" charset="0"/>
              </a:rPr>
              <a:t>коронавирусной</a:t>
            </a:r>
            <a:r>
              <a:rPr lang="ru-RU" b="1" u="sng" dirty="0">
                <a:solidFill>
                  <a:srgbClr val="0070C0"/>
                </a:solidFill>
                <a:latin typeface="Times New Roman" panose="02020603050405020304" pitchFamily="18" charset="0"/>
                <a:cs typeface="Times New Roman" panose="02020603050405020304" pitchFamily="18" charset="0"/>
              </a:rPr>
              <a:t> инфекции, определены:</a:t>
            </a:r>
          </a:p>
          <a:p>
            <a:pPr algn="just" eaLnBrk="0" hangingPunct="0">
              <a:defRPr/>
            </a:pPr>
            <a:endParaRPr lang="ru-RU" b="1" u="sng" dirty="0">
              <a:solidFill>
                <a:srgbClr val="0070C0"/>
              </a:solidFill>
              <a:latin typeface="Times New Roman" panose="02020603050405020304" pitchFamily="18" charset="0"/>
              <a:cs typeface="Times New Roman" panose="02020603050405020304" pitchFamily="18" charset="0"/>
            </a:endParaRPr>
          </a:p>
          <a:p>
            <a:pPr marL="285750" indent="-285750" eaLnBrk="0" hangingPunct="0">
              <a:buFont typeface="Wingdings" panose="05000000000000000000" pitchFamily="2" charset="2"/>
              <a:buChar char="Ø"/>
              <a:defRPr/>
            </a:pPr>
            <a:r>
              <a:rPr lang="ru-RU" sz="1400" dirty="0">
                <a:latin typeface="Times New Roman" panose="02020603050405020304" pitchFamily="18" charset="0"/>
                <a:cs typeface="Times New Roman" panose="02020603050405020304" pitchFamily="18" charset="0"/>
              </a:rPr>
              <a:t>авиаперевозки, аэропортовая деятельность, автоперевозки;</a:t>
            </a:r>
          </a:p>
          <a:p>
            <a:pPr marL="285750" indent="-285750" eaLnBrk="0" hangingPunct="0">
              <a:buFont typeface="Wingdings" panose="05000000000000000000" pitchFamily="2" charset="2"/>
              <a:buChar char="Ø"/>
              <a:defRPr/>
            </a:pPr>
            <a:r>
              <a:rPr lang="ru-RU" sz="1400" dirty="0">
                <a:latin typeface="Times New Roman" panose="02020603050405020304" pitchFamily="18" charset="0"/>
                <a:cs typeface="Times New Roman" panose="02020603050405020304" pitchFamily="18" charset="0"/>
              </a:rPr>
              <a:t>культура, организация досуга и развлечений;</a:t>
            </a:r>
          </a:p>
          <a:p>
            <a:pPr marL="285750" indent="-285750" eaLnBrk="0" hangingPunct="0">
              <a:buFont typeface="Wingdings" panose="05000000000000000000" pitchFamily="2" charset="2"/>
              <a:buChar char="Ø"/>
              <a:defRPr/>
            </a:pPr>
            <a:r>
              <a:rPr lang="ru-RU" sz="1400" dirty="0">
                <a:latin typeface="Times New Roman" panose="02020603050405020304" pitchFamily="18" charset="0"/>
                <a:cs typeface="Times New Roman" panose="02020603050405020304" pitchFamily="18" charset="0"/>
              </a:rPr>
              <a:t>физкультурно-оздоровительная деятельность и спорт;</a:t>
            </a:r>
          </a:p>
          <a:p>
            <a:pPr marL="285750" indent="-285750" eaLnBrk="0" hangingPunct="0">
              <a:buFont typeface="Wingdings" panose="05000000000000000000" pitchFamily="2" charset="2"/>
              <a:buChar char="Ø"/>
              <a:defRPr/>
            </a:pPr>
            <a:r>
              <a:rPr lang="ru-RU" sz="1400" dirty="0">
                <a:latin typeface="Times New Roman" panose="02020603050405020304" pitchFamily="18" charset="0"/>
                <a:cs typeface="Times New Roman" panose="02020603050405020304" pitchFamily="18" charset="0"/>
              </a:rPr>
              <a:t>деятельность </a:t>
            </a:r>
            <a:r>
              <a:rPr lang="ru-RU" sz="1400" dirty="0">
                <a:latin typeface="Times New Roman" panose="02020603050405020304" pitchFamily="18" charset="0"/>
                <a:cs typeface="Times New Roman" panose="02020603050405020304" pitchFamily="18" charset="0"/>
              </a:rPr>
              <a:t>туристических агентств и прочих организаций, предоставляющих услуги в сфере туризма;</a:t>
            </a:r>
          </a:p>
          <a:p>
            <a:pPr marL="285750" indent="-285750" eaLnBrk="0" hangingPunct="0">
              <a:buFont typeface="Wingdings" panose="05000000000000000000" pitchFamily="2" charset="2"/>
              <a:buChar char="Ø"/>
              <a:defRPr/>
            </a:pPr>
            <a:r>
              <a:rPr lang="ru-RU" sz="1400" dirty="0">
                <a:latin typeface="Times New Roman" panose="02020603050405020304" pitchFamily="18" charset="0"/>
                <a:cs typeface="Times New Roman" panose="02020603050405020304" pitchFamily="18" charset="0"/>
              </a:rPr>
              <a:t>гостиничный бизнес;</a:t>
            </a:r>
          </a:p>
          <a:p>
            <a:pPr marL="285750" indent="-285750" eaLnBrk="0" hangingPunct="0">
              <a:buFont typeface="Wingdings" panose="05000000000000000000" pitchFamily="2" charset="2"/>
              <a:buChar char="Ø"/>
              <a:defRPr/>
            </a:pPr>
            <a:r>
              <a:rPr lang="ru-RU" sz="1400" dirty="0">
                <a:latin typeface="Times New Roman" panose="02020603050405020304" pitchFamily="18" charset="0"/>
                <a:cs typeface="Times New Roman" panose="02020603050405020304" pitchFamily="18" charset="0"/>
              </a:rPr>
              <a:t>общественное </a:t>
            </a:r>
            <a:r>
              <a:rPr lang="ru-RU" sz="1400" dirty="0">
                <a:latin typeface="Times New Roman" panose="02020603050405020304" pitchFamily="18" charset="0"/>
                <a:cs typeface="Times New Roman" panose="02020603050405020304" pitchFamily="18" charset="0"/>
              </a:rPr>
              <a:t>питание;</a:t>
            </a:r>
          </a:p>
          <a:p>
            <a:pPr marL="285750" indent="-285750" eaLnBrk="0" hangingPunct="0">
              <a:buFont typeface="Wingdings" panose="05000000000000000000" pitchFamily="2" charset="2"/>
              <a:buChar char="Ø"/>
              <a:defRPr/>
            </a:pPr>
            <a:r>
              <a:rPr lang="ru-RU" sz="1400" dirty="0">
                <a:latin typeface="Times New Roman" panose="02020603050405020304" pitchFamily="18" charset="0"/>
                <a:cs typeface="Times New Roman" panose="02020603050405020304" pitchFamily="18" charset="0"/>
              </a:rPr>
              <a:t>деятельность </a:t>
            </a:r>
            <a:r>
              <a:rPr lang="ru-RU" sz="1400" dirty="0">
                <a:latin typeface="Times New Roman" panose="02020603050405020304" pitchFamily="18" charset="0"/>
                <a:cs typeface="Times New Roman" panose="02020603050405020304" pitchFamily="18" charset="0"/>
              </a:rPr>
              <a:t>организаций дополнительного образования, негосударственных образовательных учреждений;</a:t>
            </a:r>
          </a:p>
          <a:p>
            <a:pPr marL="285750" indent="-285750" eaLnBrk="0" hangingPunct="0">
              <a:buFont typeface="Wingdings" panose="05000000000000000000" pitchFamily="2" charset="2"/>
              <a:buChar char="Ø"/>
              <a:defRPr/>
            </a:pPr>
            <a:r>
              <a:rPr lang="ru-RU" sz="1400" dirty="0">
                <a:latin typeface="Times New Roman" panose="02020603050405020304" pitchFamily="18" charset="0"/>
                <a:cs typeface="Times New Roman" panose="02020603050405020304" pitchFamily="18" charset="0"/>
              </a:rPr>
              <a:t>деятельность </a:t>
            </a:r>
            <a:r>
              <a:rPr lang="ru-RU" sz="1400" dirty="0">
                <a:latin typeface="Times New Roman" panose="02020603050405020304" pitchFamily="18" charset="0"/>
                <a:cs typeface="Times New Roman" panose="02020603050405020304" pitchFamily="18" charset="0"/>
              </a:rPr>
              <a:t>по организации конференций и выставок;</a:t>
            </a:r>
          </a:p>
          <a:p>
            <a:pPr marL="285750" indent="-285750" eaLnBrk="0" hangingPunct="0">
              <a:buFont typeface="Wingdings" panose="05000000000000000000" pitchFamily="2" charset="2"/>
              <a:buChar char="Ø"/>
              <a:defRPr/>
            </a:pPr>
            <a:r>
              <a:rPr lang="ru-RU" sz="1400" dirty="0">
                <a:latin typeface="Times New Roman" panose="02020603050405020304" pitchFamily="18" charset="0"/>
                <a:cs typeface="Times New Roman" panose="02020603050405020304" pitchFamily="18" charset="0"/>
              </a:rPr>
              <a:t>деятельность </a:t>
            </a:r>
            <a:r>
              <a:rPr lang="ru-RU" sz="1400" dirty="0">
                <a:latin typeface="Times New Roman" panose="02020603050405020304" pitchFamily="18" charset="0"/>
                <a:cs typeface="Times New Roman" panose="02020603050405020304" pitchFamily="18" charset="0"/>
              </a:rPr>
              <a:t>по предоставлению бытовых услуг населению (ремонт, стирка, химчистка, услуги парикмахерских и салонов красоты</a:t>
            </a:r>
            <a:r>
              <a:rPr lang="ru-RU" sz="1400" dirty="0">
                <a:latin typeface="Times New Roman" panose="02020603050405020304" pitchFamily="18" charset="0"/>
                <a:cs typeface="Times New Roman" panose="02020603050405020304" pitchFamily="18" charset="0"/>
              </a:rPr>
              <a:t>);</a:t>
            </a:r>
          </a:p>
          <a:p>
            <a:pPr marL="285750" indent="-285750" eaLnBrk="0" hangingPunct="0">
              <a:buFont typeface="Wingdings" panose="05000000000000000000" pitchFamily="2" charset="2"/>
              <a:buChar char="Ø"/>
              <a:defRPr/>
            </a:pPr>
            <a:r>
              <a:rPr lang="ru-RU" sz="1400" dirty="0">
                <a:latin typeface="Times New Roman" panose="02020603050405020304" pitchFamily="18" charset="0"/>
                <a:cs typeface="Times New Roman" panose="02020603050405020304" pitchFamily="18" charset="0"/>
              </a:rPr>
              <a:t>деятельность в сфере здравоохранения (стоматологическая практика);</a:t>
            </a:r>
          </a:p>
          <a:p>
            <a:pPr marL="285750" indent="-285750" eaLnBrk="0" hangingPunct="0">
              <a:buFont typeface="Wingdings" panose="05000000000000000000" pitchFamily="2" charset="2"/>
              <a:buChar char="Ø"/>
              <a:defRPr/>
            </a:pPr>
            <a:r>
              <a:rPr lang="ru-RU" sz="1400" dirty="0">
                <a:latin typeface="Times New Roman" panose="02020603050405020304" pitchFamily="18" charset="0"/>
                <a:cs typeface="Times New Roman" panose="02020603050405020304" pitchFamily="18" charset="0"/>
              </a:rPr>
              <a:t>р</a:t>
            </a:r>
            <a:r>
              <a:rPr lang="ru-RU" sz="1400" dirty="0">
                <a:latin typeface="Times New Roman" panose="02020603050405020304" pitchFamily="18" charset="0"/>
                <a:cs typeface="Times New Roman" panose="02020603050405020304" pitchFamily="18" charset="0"/>
              </a:rPr>
              <a:t>озничная торговля непродовольственными товарами. </a:t>
            </a:r>
            <a:endParaRPr lang="ru-RU" sz="1400" dirty="0">
              <a:latin typeface="Times New Roman" panose="02020603050405020304" pitchFamily="18" charset="0"/>
              <a:cs typeface="Times New Roman" panose="02020603050405020304" pitchFamily="18" charset="0"/>
            </a:endParaRPr>
          </a:p>
          <a:p>
            <a:pPr eaLnBrk="0" hangingPunct="0">
              <a:defRPr/>
            </a:pPr>
            <a:endParaRPr lang="ru-RU" dirty="0">
              <a:latin typeface="Times New Roman" panose="02020603050405020304" pitchFamily="18" charset="0"/>
              <a:cs typeface="Times New Roman" panose="02020603050405020304" pitchFamily="18" charset="0"/>
            </a:endParaRPr>
          </a:p>
        </p:txBody>
      </p:sp>
      <p:pic>
        <p:nvPicPr>
          <p:cNvPr id="25605" name="Рисунок 9"/>
          <p:cNvPicPr>
            <a:picLocks noChangeAspect="1"/>
          </p:cNvPicPr>
          <p:nvPr/>
        </p:nvPicPr>
        <p:blipFill>
          <a:blip r:embed="rId4"/>
          <a:srcRect/>
          <a:stretch>
            <a:fillRect/>
          </a:stretch>
        </p:blipFill>
        <p:spPr bwMode="auto">
          <a:xfrm>
            <a:off x="7224713" y="6026150"/>
            <a:ext cx="823912" cy="787400"/>
          </a:xfrm>
          <a:prstGeom prst="rect">
            <a:avLst/>
          </a:prstGeom>
          <a:noFill/>
          <a:ln w="9525">
            <a:noFill/>
            <a:miter lim="800000"/>
            <a:headEnd/>
            <a:tailEnd/>
          </a:ln>
        </p:spPr>
      </p:pic>
      <p:pic>
        <p:nvPicPr>
          <p:cNvPr id="25606" name="Рисунок 10"/>
          <p:cNvPicPr>
            <a:picLocks noChangeAspect="1"/>
          </p:cNvPicPr>
          <p:nvPr/>
        </p:nvPicPr>
        <p:blipFill>
          <a:blip r:embed="rId5"/>
          <a:srcRect l="17918"/>
          <a:stretch>
            <a:fillRect/>
          </a:stretch>
        </p:blipFill>
        <p:spPr bwMode="auto">
          <a:xfrm>
            <a:off x="8272463" y="5711825"/>
            <a:ext cx="863600" cy="1052513"/>
          </a:xfrm>
          <a:prstGeom prst="rect">
            <a:avLst/>
          </a:prstGeom>
          <a:noFill/>
          <a:ln w="9525">
            <a:noFill/>
            <a:miter lim="800000"/>
            <a:headEnd/>
            <a:tailEnd/>
          </a:ln>
        </p:spPr>
      </p:pic>
      <p:pic>
        <p:nvPicPr>
          <p:cNvPr id="25607" name="Рисунок 11"/>
          <p:cNvPicPr>
            <a:picLocks noChangeAspect="1"/>
          </p:cNvPicPr>
          <p:nvPr/>
        </p:nvPicPr>
        <p:blipFill>
          <a:blip r:embed="rId6"/>
          <a:srcRect/>
          <a:stretch>
            <a:fillRect/>
          </a:stretch>
        </p:blipFill>
        <p:spPr bwMode="auto">
          <a:xfrm>
            <a:off x="5356225" y="4005263"/>
            <a:ext cx="968375" cy="500062"/>
          </a:xfrm>
          <a:prstGeom prst="rect">
            <a:avLst/>
          </a:prstGeom>
          <a:noFill/>
          <a:ln w="9525">
            <a:noFill/>
            <a:miter lim="800000"/>
            <a:headEnd/>
            <a:tailEnd/>
          </a:ln>
        </p:spPr>
      </p:pic>
      <p:pic>
        <p:nvPicPr>
          <p:cNvPr id="25608" name="Рисунок 12"/>
          <p:cNvPicPr>
            <a:picLocks noChangeAspect="1"/>
          </p:cNvPicPr>
          <p:nvPr/>
        </p:nvPicPr>
        <p:blipFill>
          <a:blip r:embed="rId7"/>
          <a:srcRect/>
          <a:stretch>
            <a:fillRect/>
          </a:stretch>
        </p:blipFill>
        <p:spPr bwMode="auto">
          <a:xfrm>
            <a:off x="6099175" y="5929313"/>
            <a:ext cx="933450" cy="8350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Группа 21"/>
          <p:cNvGrpSpPr>
            <a:grpSpLocks/>
          </p:cNvGrpSpPr>
          <p:nvPr/>
        </p:nvGrpSpPr>
        <p:grpSpPr bwMode="auto">
          <a:xfrm>
            <a:off x="22225" y="38100"/>
            <a:ext cx="9144000" cy="785813"/>
            <a:chOff x="0" y="131763"/>
            <a:chExt cx="9144000" cy="785812"/>
          </a:xfrm>
        </p:grpSpPr>
        <p:sp>
          <p:nvSpPr>
            <p:cNvPr id="26633" name="Line 16"/>
            <p:cNvSpPr>
              <a:spLocks noChangeShapeType="1"/>
            </p:cNvSpPr>
            <p:nvPr/>
          </p:nvSpPr>
          <p:spPr bwMode="auto">
            <a:xfrm>
              <a:off x="0" y="622300"/>
              <a:ext cx="9144000" cy="0"/>
            </a:xfrm>
            <a:prstGeom prst="line">
              <a:avLst/>
            </a:prstGeom>
            <a:noFill/>
            <a:ln w="19050">
              <a:solidFill>
                <a:srgbClr val="7AA5D4"/>
              </a:solidFill>
              <a:round/>
              <a:headEnd/>
              <a:tailEnd/>
            </a:ln>
          </p:spPr>
          <p:txBody>
            <a:bodyPr/>
            <a:lstStyle/>
            <a:p>
              <a:endParaRPr lang="ru-RU"/>
            </a:p>
          </p:txBody>
        </p:sp>
        <p:sp>
          <p:nvSpPr>
            <p:cNvPr id="26634" name="Line 16"/>
            <p:cNvSpPr>
              <a:spLocks noChangeShapeType="1"/>
            </p:cNvSpPr>
            <p:nvPr/>
          </p:nvSpPr>
          <p:spPr bwMode="auto">
            <a:xfrm>
              <a:off x="0" y="692150"/>
              <a:ext cx="9144000" cy="0"/>
            </a:xfrm>
            <a:prstGeom prst="line">
              <a:avLst/>
            </a:prstGeom>
            <a:noFill/>
            <a:ln w="19050">
              <a:solidFill>
                <a:srgbClr val="7AA5D4"/>
              </a:solidFill>
              <a:round/>
              <a:headEnd/>
              <a:tailEnd/>
            </a:ln>
          </p:spPr>
          <p:txBody>
            <a:bodyPr/>
            <a:lstStyle/>
            <a:p>
              <a:endParaRPr lang="ru-RU"/>
            </a:p>
          </p:txBody>
        </p:sp>
        <p:pic>
          <p:nvPicPr>
            <p:cNvPr id="26635" name="Picture 2" descr="Logo1_color_CMYK"/>
            <p:cNvPicPr>
              <a:picLocks noChangeAspect="1" noChangeArrowheads="1"/>
            </p:cNvPicPr>
            <p:nvPr/>
          </p:nvPicPr>
          <p:blipFill>
            <a:blip r:embed="rId2">
              <a:clrChange>
                <a:clrFrom>
                  <a:srgbClr val="FEFDFB"/>
                </a:clrFrom>
                <a:clrTo>
                  <a:srgbClr val="FEFDFB">
                    <a:alpha val="0"/>
                  </a:srgbClr>
                </a:clrTo>
              </a:clrChange>
            </a:blip>
            <a:srcRect/>
            <a:stretch>
              <a:fillRect/>
            </a:stretch>
          </p:blipFill>
          <p:spPr bwMode="auto">
            <a:xfrm>
              <a:off x="211138" y="131763"/>
              <a:ext cx="879475" cy="785812"/>
            </a:xfrm>
            <a:prstGeom prst="rect">
              <a:avLst/>
            </a:prstGeom>
            <a:solidFill>
              <a:schemeClr val="bg1"/>
            </a:solidFill>
            <a:ln w="9525">
              <a:noFill/>
              <a:miter lim="800000"/>
              <a:headEnd/>
              <a:tailEnd/>
            </a:ln>
          </p:spPr>
        </p:pic>
      </p:grpSp>
      <p:sp>
        <p:nvSpPr>
          <p:cNvPr id="26626" name="Text Box 1"/>
          <p:cNvSpPr txBox="1">
            <a:spLocks noChangeArrowheads="1"/>
          </p:cNvSpPr>
          <p:nvPr/>
        </p:nvSpPr>
        <p:spPr bwMode="auto">
          <a:xfrm>
            <a:off x="1258888" y="38100"/>
            <a:ext cx="7885112" cy="560388"/>
          </a:xfrm>
          <a:prstGeom prst="rect">
            <a:avLst/>
          </a:prstGeom>
          <a:noFill/>
          <a:ln w="9525">
            <a:noFill/>
            <a:miter lim="800000"/>
            <a:headEnd/>
            <a:tailEnd/>
          </a:ln>
        </p:spPr>
        <p:txBody>
          <a:bodyPr tIns="55080" anchor="ctr"/>
          <a:lstStyle/>
          <a:p>
            <a:pPr defTabSz="449263" eaLnBrk="0" hangingPunct="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1" lang="ru-RU" sz="1200" b="1">
                <a:solidFill>
                  <a:srgbClr val="FF0000"/>
                </a:solidFill>
                <a:latin typeface="Times New Roman" pitchFamily="18" charset="0"/>
                <a:cs typeface="Times New Roman" pitchFamily="18" charset="0"/>
              </a:rPr>
              <a:t>ПОСТАНОВЛЕНИЕ ПРАВИТЕЛЬСТВА РОССИЙСКОЙ ФЕДЕРАЦИИ ОТ 2 АПРЕЛЯ 2020 ГОДА № 409 </a:t>
            </a:r>
            <a:br>
              <a:rPr kumimoji="1" lang="ru-RU" sz="1200" b="1">
                <a:solidFill>
                  <a:srgbClr val="FF0000"/>
                </a:solidFill>
                <a:latin typeface="Times New Roman" pitchFamily="18" charset="0"/>
                <a:cs typeface="Times New Roman" pitchFamily="18" charset="0"/>
              </a:rPr>
            </a:br>
            <a:r>
              <a:rPr kumimoji="1" lang="ru-RU" sz="1200" b="1">
                <a:solidFill>
                  <a:srgbClr val="FF0000"/>
                </a:solidFill>
                <a:latin typeface="Times New Roman" pitchFamily="18" charset="0"/>
                <a:cs typeface="Times New Roman" pitchFamily="18" charset="0"/>
              </a:rPr>
              <a:t>«О МЕРАХ ПО ОБЕСПЕЧЕНИЮ УСТОЙЧИВОГО РАЗВИТИЯ ЭКОНОМИКИ»</a:t>
            </a:r>
            <a:endParaRPr lang="ru-RU" altLang="ru-RU" sz="1200" b="1">
              <a:solidFill>
                <a:srgbClr val="FF0000"/>
              </a:solidFill>
              <a:latin typeface="Times New Roman" pitchFamily="18" charset="0"/>
              <a:cs typeface="Times New Roman" pitchFamily="18" charset="0"/>
            </a:endParaRPr>
          </a:p>
        </p:txBody>
      </p:sp>
      <p:sp>
        <p:nvSpPr>
          <p:cNvPr id="7" name="TextBox 6"/>
          <p:cNvSpPr txBox="1"/>
          <p:nvPr/>
        </p:nvSpPr>
        <p:spPr>
          <a:xfrm>
            <a:off x="2058988" y="2549525"/>
            <a:ext cx="6407150" cy="3186113"/>
          </a:xfrm>
          <a:prstGeom prst="rect">
            <a:avLst/>
          </a:prstGeom>
          <a:noFill/>
        </p:spPr>
        <p:txBody>
          <a:bodyPr>
            <a:spAutoFit/>
          </a:bodyPr>
          <a:lstStyle/>
          <a:p>
            <a:pPr algn="ctr" eaLnBrk="0" hangingPunct="0">
              <a:defRPr/>
            </a:pPr>
            <a:r>
              <a:rPr lang="ru-RU" sz="1600" b="1" u="sng" dirty="0">
                <a:solidFill>
                  <a:srgbClr val="C00000"/>
                </a:solidFill>
                <a:latin typeface="Times New Roman" panose="02020603050405020304" pitchFamily="18" charset="0"/>
                <a:cs typeface="Times New Roman" panose="02020603050405020304" pitchFamily="18" charset="0"/>
              </a:rPr>
              <a:t> </a:t>
            </a:r>
          </a:p>
          <a:p>
            <a:pPr marL="285750" indent="-285750" algn="ctr" eaLnBrk="0" hangingPunct="0">
              <a:buFont typeface="Wingdings" panose="05000000000000000000" pitchFamily="2" charset="2"/>
              <a:buChar char="ü"/>
              <a:defRPr/>
            </a:pPr>
            <a:r>
              <a:rPr lang="ru-RU" sz="1600" b="1" u="sng" dirty="0">
                <a:solidFill>
                  <a:srgbClr val="C00000"/>
                </a:solidFill>
                <a:latin typeface="Times New Roman" panose="02020603050405020304" pitchFamily="18" charset="0"/>
                <a:cs typeface="Times New Roman" panose="02020603050405020304" pitchFamily="18" charset="0"/>
              </a:rPr>
              <a:t>Продлены сроки предоставления расчетов по начисленным </a:t>
            </a:r>
            <a:br>
              <a:rPr lang="ru-RU" sz="1600" b="1" u="sng" dirty="0">
                <a:solidFill>
                  <a:srgbClr val="C00000"/>
                </a:solidFill>
                <a:latin typeface="Times New Roman" panose="02020603050405020304" pitchFamily="18" charset="0"/>
                <a:cs typeface="Times New Roman" panose="02020603050405020304" pitchFamily="18" charset="0"/>
              </a:rPr>
            </a:br>
            <a:r>
              <a:rPr lang="ru-RU" sz="1600" b="1" u="sng" dirty="0">
                <a:solidFill>
                  <a:srgbClr val="C00000"/>
                </a:solidFill>
                <a:latin typeface="Times New Roman" panose="02020603050405020304" pitchFamily="18" charset="0"/>
                <a:cs typeface="Times New Roman" panose="02020603050405020304" pitchFamily="18" charset="0"/>
              </a:rPr>
              <a:t>и уплаченным страховым взносам на обязательное социальное страхование от несчастных случаев на производстве </a:t>
            </a:r>
            <a:br>
              <a:rPr lang="ru-RU" sz="1600" b="1" u="sng" dirty="0">
                <a:solidFill>
                  <a:srgbClr val="C00000"/>
                </a:solidFill>
                <a:latin typeface="Times New Roman" panose="02020603050405020304" pitchFamily="18" charset="0"/>
                <a:cs typeface="Times New Roman" panose="02020603050405020304" pitchFamily="18" charset="0"/>
              </a:rPr>
            </a:br>
            <a:r>
              <a:rPr lang="ru-RU" sz="1600" b="1" u="sng" dirty="0">
                <a:solidFill>
                  <a:srgbClr val="C00000"/>
                </a:solidFill>
                <a:latin typeface="Times New Roman" panose="02020603050405020304" pitchFamily="18" charset="0"/>
                <a:cs typeface="Times New Roman" panose="02020603050405020304" pitchFamily="18" charset="0"/>
              </a:rPr>
              <a:t>и профессиональных заболеваний, а также по расходам </a:t>
            </a:r>
            <a:br>
              <a:rPr lang="ru-RU" sz="1600" b="1" u="sng" dirty="0">
                <a:solidFill>
                  <a:srgbClr val="C00000"/>
                </a:solidFill>
                <a:latin typeface="Times New Roman" panose="02020603050405020304" pitchFamily="18" charset="0"/>
                <a:cs typeface="Times New Roman" panose="02020603050405020304" pitchFamily="18" charset="0"/>
              </a:rPr>
            </a:br>
            <a:r>
              <a:rPr lang="ru-RU" sz="1600" b="1" u="sng" dirty="0">
                <a:solidFill>
                  <a:srgbClr val="C00000"/>
                </a:solidFill>
                <a:latin typeface="Times New Roman" panose="02020603050405020304" pitchFamily="18" charset="0"/>
                <a:cs typeface="Times New Roman" panose="02020603050405020304" pitchFamily="18" charset="0"/>
              </a:rPr>
              <a:t>на выплату страхового обеспечения за </a:t>
            </a:r>
            <a:r>
              <a:rPr lang="en-US" sz="1600" b="1" u="sng" dirty="0">
                <a:solidFill>
                  <a:srgbClr val="C00000"/>
                </a:solidFill>
                <a:latin typeface="Times New Roman" panose="02020603050405020304" pitchFamily="18" charset="0"/>
                <a:cs typeface="Times New Roman" panose="02020603050405020304" pitchFamily="18" charset="0"/>
              </a:rPr>
              <a:t>I</a:t>
            </a:r>
            <a:r>
              <a:rPr lang="ru-RU" sz="1600" b="1" u="sng" dirty="0">
                <a:solidFill>
                  <a:srgbClr val="C00000"/>
                </a:solidFill>
                <a:latin typeface="Times New Roman" panose="02020603050405020304" pitchFamily="18" charset="0"/>
                <a:cs typeface="Times New Roman" panose="02020603050405020304" pitchFamily="18" charset="0"/>
              </a:rPr>
              <a:t> квартал 2020 года </a:t>
            </a:r>
            <a:br>
              <a:rPr lang="ru-RU" sz="1600" b="1" u="sng" dirty="0">
                <a:solidFill>
                  <a:srgbClr val="C00000"/>
                </a:solidFill>
                <a:latin typeface="Times New Roman" panose="02020603050405020304" pitchFamily="18" charset="0"/>
                <a:cs typeface="Times New Roman" panose="02020603050405020304" pitchFamily="18" charset="0"/>
              </a:rPr>
            </a:br>
            <a:r>
              <a:rPr lang="ru-RU" sz="2500" b="1" u="sng" dirty="0">
                <a:solidFill>
                  <a:srgbClr val="C00000"/>
                </a:solidFill>
                <a:latin typeface="Times New Roman" panose="02020603050405020304" pitchFamily="18" charset="0"/>
                <a:cs typeface="Times New Roman" panose="02020603050405020304" pitchFamily="18" charset="0"/>
              </a:rPr>
              <a:t>до 15 мая 2020 года</a:t>
            </a:r>
          </a:p>
          <a:p>
            <a:pPr marL="285750" indent="-285750" algn="ctr" eaLnBrk="0" hangingPunct="0">
              <a:buFont typeface="Wingdings" panose="05000000000000000000" pitchFamily="2" charset="2"/>
              <a:buChar char="ü"/>
              <a:defRPr/>
            </a:pPr>
            <a:endParaRPr lang="ru-RU" sz="500" b="1" u="sng" dirty="0">
              <a:solidFill>
                <a:srgbClr val="C00000"/>
              </a:solidFill>
              <a:latin typeface="Times New Roman" panose="02020603050405020304" pitchFamily="18" charset="0"/>
              <a:cs typeface="Times New Roman" panose="02020603050405020304" pitchFamily="18" charset="0"/>
            </a:endParaRPr>
          </a:p>
          <a:p>
            <a:pPr marL="285750" indent="-285750" algn="ctr" eaLnBrk="0" hangingPunct="0">
              <a:buFont typeface="Wingdings" panose="05000000000000000000" pitchFamily="2" charset="2"/>
              <a:buChar char="ü"/>
              <a:defRPr/>
            </a:pPr>
            <a:r>
              <a:rPr lang="ru-RU" sz="1600" b="1" u="sng" dirty="0">
                <a:solidFill>
                  <a:srgbClr val="C00000"/>
                </a:solidFill>
                <a:latin typeface="Times New Roman" panose="02020603050405020304" pitchFamily="18" charset="0"/>
                <a:cs typeface="Times New Roman" panose="02020603050405020304" pitchFamily="18" charset="0"/>
              </a:rPr>
              <a:t>Срок подтверждения основного вида экономической деятельности (ОВЭД) </a:t>
            </a:r>
            <a:r>
              <a:rPr lang="ru-RU" sz="2500" b="1" u="sng" dirty="0">
                <a:solidFill>
                  <a:srgbClr val="C00000"/>
                </a:solidFill>
                <a:latin typeface="Times New Roman" panose="02020603050405020304" pitchFamily="18" charset="0"/>
                <a:cs typeface="Times New Roman" panose="02020603050405020304" pitchFamily="18" charset="0"/>
              </a:rPr>
              <a:t>до</a:t>
            </a:r>
            <a:r>
              <a:rPr lang="ru-RU" sz="1600" b="1" u="sng" dirty="0">
                <a:solidFill>
                  <a:srgbClr val="C00000"/>
                </a:solidFill>
                <a:latin typeface="Times New Roman" panose="02020603050405020304" pitchFamily="18" charset="0"/>
                <a:cs typeface="Times New Roman" panose="02020603050405020304" pitchFamily="18" charset="0"/>
              </a:rPr>
              <a:t> </a:t>
            </a:r>
            <a:r>
              <a:rPr lang="ru-RU" sz="2500" b="1" u="sng" dirty="0">
                <a:solidFill>
                  <a:srgbClr val="C00000"/>
                </a:solidFill>
                <a:latin typeface="Times New Roman" panose="02020603050405020304" pitchFamily="18" charset="0"/>
                <a:cs typeface="Times New Roman" panose="02020603050405020304" pitchFamily="18" charset="0"/>
              </a:rPr>
              <a:t>6 мая 2020 года </a:t>
            </a:r>
            <a:endParaRPr lang="ru-RU" sz="2500" b="1" dirty="0">
              <a:solidFill>
                <a:srgbClr val="C00000"/>
              </a:solidFill>
              <a:latin typeface="Times New Roman" panose="02020603050405020304" pitchFamily="18" charset="0"/>
              <a:cs typeface="Times New Roman" panose="02020603050405020304" pitchFamily="18" charset="0"/>
            </a:endParaRPr>
          </a:p>
          <a:p>
            <a:pPr marL="285750" indent="-285750" algn="just" eaLnBrk="0" hangingPunct="0">
              <a:buFont typeface="Wingdings" panose="05000000000000000000" pitchFamily="2" charset="2"/>
              <a:buChar char="ü"/>
              <a:defRPr/>
            </a:pPr>
            <a:endParaRPr lang="ru-RU" sz="1600" b="1" dirty="0">
              <a:solidFill>
                <a:srgbClr val="C00000"/>
              </a:solidFill>
              <a:latin typeface="Times New Roman" panose="02020603050405020304" pitchFamily="18" charset="0"/>
              <a:cs typeface="Times New Roman" panose="02020603050405020304" pitchFamily="18" charset="0"/>
            </a:endParaRPr>
          </a:p>
          <a:p>
            <a:pPr eaLnBrk="0" hangingPunct="0">
              <a:defRPr/>
            </a:pPr>
            <a:endParaRPr lang="ru-RU"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827088" y="893763"/>
            <a:ext cx="7848600" cy="1568450"/>
          </a:xfrm>
          <a:prstGeom prst="rect">
            <a:avLst/>
          </a:prstGeom>
          <a:solidFill>
            <a:schemeClr val="bg1">
              <a:lumMod val="95000"/>
            </a:schemeClr>
          </a:solidFill>
        </p:spPr>
        <p:txBody>
          <a:bodyPr>
            <a:spAutoFit/>
          </a:bodyPr>
          <a:lstStyle/>
          <a:p>
            <a:pPr algn="ctr" eaLnBrk="0" hangingPunct="0">
              <a:defRPr/>
            </a:pPr>
            <a:r>
              <a:rPr lang="ru-RU" sz="1600" b="1" dirty="0">
                <a:latin typeface="Times New Roman" panose="02020603050405020304" pitchFamily="18" charset="0"/>
                <a:cs typeface="Times New Roman" panose="02020603050405020304" pitchFamily="18" charset="0"/>
              </a:rPr>
              <a:t>Указами </a:t>
            </a:r>
            <a:r>
              <a:rPr lang="ru-RU" sz="1600" b="1" dirty="0">
                <a:latin typeface="Times New Roman" panose="02020603050405020304" pitchFamily="18" charset="0"/>
                <a:cs typeface="Times New Roman" panose="02020603050405020304" pitchFamily="18" charset="0"/>
              </a:rPr>
              <a:t>Президента </a:t>
            </a:r>
            <a:r>
              <a:rPr lang="ru-RU" sz="1600" b="1" dirty="0">
                <a:latin typeface="Times New Roman" panose="02020603050405020304" pitchFamily="18" charset="0"/>
                <a:cs typeface="Times New Roman" panose="02020603050405020304" pitchFamily="18" charset="0"/>
              </a:rPr>
              <a:t>Российской Федерации от 25.03.2020 №206 </a:t>
            </a:r>
            <a:r>
              <a:rPr lang="ru-RU" sz="1600" b="1" dirty="0">
                <a:latin typeface="Times New Roman" panose="02020603050405020304" pitchFamily="18" charset="0"/>
                <a:cs typeface="Times New Roman" panose="02020603050405020304" pitchFamily="18" charset="0"/>
              </a:rPr>
              <a:t/>
            </a:r>
            <a:br>
              <a:rPr lang="ru-RU" sz="1600" b="1" dirty="0">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a:t>
            </a:r>
            <a:r>
              <a:rPr lang="ru-RU" sz="1600" b="1" dirty="0">
                <a:latin typeface="Times New Roman" panose="02020603050405020304" pitchFamily="18" charset="0"/>
                <a:cs typeface="Times New Roman" panose="02020603050405020304" pitchFamily="18" charset="0"/>
              </a:rPr>
              <a:t>Об объявлении </a:t>
            </a:r>
            <a:r>
              <a:rPr lang="ru-RU" sz="1600" b="1" dirty="0">
                <a:latin typeface="Times New Roman" panose="02020603050405020304" pitchFamily="18" charset="0"/>
                <a:cs typeface="Times New Roman" panose="02020603050405020304" pitchFamily="18" charset="0"/>
              </a:rPr>
              <a:t>в </a:t>
            </a:r>
            <a:r>
              <a:rPr lang="ru-RU" sz="1600" b="1" dirty="0">
                <a:latin typeface="Times New Roman" panose="02020603050405020304" pitchFamily="18" charset="0"/>
                <a:cs typeface="Times New Roman" panose="02020603050405020304" pitchFamily="18" charset="0"/>
              </a:rPr>
              <a:t>Российской Федерации нерабочих дней», </a:t>
            </a:r>
            <a:r>
              <a:rPr lang="ru-RU" sz="1600" b="1" dirty="0">
                <a:latin typeface="Times New Roman" panose="02020603050405020304" pitchFamily="18" charset="0"/>
                <a:cs typeface="Times New Roman" panose="02020603050405020304" pitchFamily="18" charset="0"/>
              </a:rPr>
              <a:t/>
            </a:r>
            <a:br>
              <a:rPr lang="ru-RU" sz="1600" b="1" dirty="0">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от </a:t>
            </a:r>
            <a:r>
              <a:rPr lang="ru-RU" sz="1600" b="1" dirty="0">
                <a:latin typeface="Times New Roman" panose="02020603050405020304" pitchFamily="18" charset="0"/>
                <a:cs typeface="Times New Roman" panose="02020603050405020304" pitchFamily="18" charset="0"/>
              </a:rPr>
              <a:t>02.04.2020 № 239 «О мерах по обеспечению санитарно-эпидемиологического благополучия населения на территории Российской Федерации </a:t>
            </a:r>
            <a:r>
              <a:rPr lang="ru-RU" sz="1600" b="1" dirty="0">
                <a:latin typeface="Times New Roman" panose="02020603050405020304" pitchFamily="18" charset="0"/>
                <a:cs typeface="Times New Roman" panose="02020603050405020304" pitchFamily="18" charset="0"/>
              </a:rPr>
              <a:t/>
            </a:r>
            <a:br>
              <a:rPr lang="ru-RU" sz="1600" b="1" dirty="0">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в </a:t>
            </a:r>
            <a:r>
              <a:rPr lang="ru-RU" sz="1600" b="1" dirty="0">
                <a:latin typeface="Times New Roman" panose="02020603050405020304" pitchFamily="18" charset="0"/>
                <a:cs typeface="Times New Roman" panose="02020603050405020304" pitchFamily="18" charset="0"/>
              </a:rPr>
              <a:t>связи с распространением новой </a:t>
            </a:r>
            <a:r>
              <a:rPr lang="ru-RU" sz="1600" b="1" dirty="0" err="1">
                <a:latin typeface="Times New Roman" panose="02020603050405020304" pitchFamily="18" charset="0"/>
                <a:cs typeface="Times New Roman" panose="02020603050405020304" pitchFamily="18" charset="0"/>
              </a:rPr>
              <a:t>коронавирусной</a:t>
            </a:r>
            <a:r>
              <a:rPr lang="ru-RU" sz="1600" b="1" dirty="0">
                <a:latin typeface="Times New Roman" panose="02020603050405020304" pitchFamily="18" charset="0"/>
                <a:cs typeface="Times New Roman" panose="02020603050405020304" pitchFamily="18" charset="0"/>
              </a:rPr>
              <a:t> инфекции ( </a:t>
            </a:r>
            <a:r>
              <a:rPr lang="en-US" sz="1600" b="1" dirty="0">
                <a:latin typeface="Times New Roman" panose="02020603050405020304" pitchFamily="18" charset="0"/>
                <a:cs typeface="Times New Roman" panose="02020603050405020304" pitchFamily="18" charset="0"/>
              </a:rPr>
              <a:t>COVID</a:t>
            </a:r>
            <a:r>
              <a:rPr lang="ru-RU" sz="1600" b="1" dirty="0">
                <a:latin typeface="Times New Roman" panose="02020603050405020304" pitchFamily="18" charset="0"/>
                <a:cs typeface="Times New Roman" panose="02020603050405020304" pitchFamily="18" charset="0"/>
              </a:rPr>
              <a:t>-19)» </a:t>
            </a:r>
            <a:r>
              <a:rPr lang="ru-RU" sz="1600" b="1" dirty="0">
                <a:latin typeface="Times New Roman" panose="02020603050405020304" pitchFamily="18" charset="0"/>
                <a:cs typeface="Times New Roman" panose="02020603050405020304" pitchFamily="18" charset="0"/>
              </a:rPr>
              <a:t/>
            </a:r>
            <a:br>
              <a:rPr lang="ru-RU" sz="1600" b="1" dirty="0">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дни </a:t>
            </a:r>
            <a:r>
              <a:rPr lang="ru-RU" sz="1600" b="1" dirty="0">
                <a:latin typeface="Times New Roman" panose="02020603050405020304" pitchFamily="18" charset="0"/>
                <a:cs typeface="Times New Roman" panose="02020603050405020304" pitchFamily="18" charset="0"/>
              </a:rPr>
              <a:t>с 30 марта по 30 апреля 2020 г. объявлены нерабочими днями. </a:t>
            </a:r>
          </a:p>
        </p:txBody>
      </p:sp>
      <p:pic>
        <p:nvPicPr>
          <p:cNvPr id="26629" name="Рисунок 15"/>
          <p:cNvPicPr>
            <a:picLocks noChangeAspect="1"/>
          </p:cNvPicPr>
          <p:nvPr/>
        </p:nvPicPr>
        <p:blipFill>
          <a:blip r:embed="rId3"/>
          <a:srcRect/>
          <a:stretch>
            <a:fillRect/>
          </a:stretch>
        </p:blipFill>
        <p:spPr bwMode="auto">
          <a:xfrm>
            <a:off x="41275" y="3687763"/>
            <a:ext cx="2640013" cy="1979612"/>
          </a:xfrm>
          <a:prstGeom prst="rect">
            <a:avLst/>
          </a:prstGeom>
          <a:noFill/>
          <a:ln w="9525">
            <a:noFill/>
            <a:miter lim="800000"/>
            <a:headEnd/>
            <a:tailEnd/>
          </a:ln>
        </p:spPr>
      </p:pic>
      <p:pic>
        <p:nvPicPr>
          <p:cNvPr id="26630" name="Рисунок 7"/>
          <p:cNvPicPr>
            <a:picLocks noChangeAspect="1"/>
          </p:cNvPicPr>
          <p:nvPr/>
        </p:nvPicPr>
        <p:blipFill>
          <a:blip r:embed="rId4"/>
          <a:srcRect/>
          <a:stretch>
            <a:fillRect/>
          </a:stretch>
        </p:blipFill>
        <p:spPr bwMode="auto">
          <a:xfrm>
            <a:off x="347663" y="2387600"/>
            <a:ext cx="2028825" cy="1522413"/>
          </a:xfrm>
          <a:prstGeom prst="rect">
            <a:avLst/>
          </a:prstGeom>
          <a:noFill/>
          <a:ln w="9525">
            <a:noFill/>
            <a:miter lim="800000"/>
            <a:headEnd/>
            <a:tailEnd/>
          </a:ln>
        </p:spPr>
      </p:pic>
      <p:sp>
        <p:nvSpPr>
          <p:cNvPr id="26631" name="TextBox 14"/>
          <p:cNvSpPr txBox="1">
            <a:spLocks noChangeArrowheads="1"/>
          </p:cNvSpPr>
          <p:nvPr/>
        </p:nvSpPr>
        <p:spPr bwMode="auto">
          <a:xfrm>
            <a:off x="3851275" y="2374900"/>
            <a:ext cx="2305050" cy="862013"/>
          </a:xfrm>
          <a:prstGeom prst="rect">
            <a:avLst/>
          </a:prstGeom>
          <a:noFill/>
          <a:ln w="9525">
            <a:noFill/>
            <a:miter lim="800000"/>
            <a:headEnd/>
            <a:tailEnd/>
          </a:ln>
        </p:spPr>
        <p:txBody>
          <a:bodyPr>
            <a:spAutoFit/>
          </a:bodyPr>
          <a:lstStyle/>
          <a:p>
            <a:pPr eaLnBrk="0" hangingPunct="0"/>
            <a:r>
              <a:rPr lang="ru-RU" sz="2500" b="1" u="sng">
                <a:solidFill>
                  <a:srgbClr val="0070C0"/>
                </a:solidFill>
                <a:latin typeface="Times New Roman" pitchFamily="18" charset="0"/>
                <a:cs typeface="Times New Roman" pitchFamily="18" charset="0"/>
              </a:rPr>
              <a:t>В связи с чем: </a:t>
            </a:r>
          </a:p>
          <a:p>
            <a:pPr eaLnBrk="0" hangingPunct="0"/>
            <a:endParaRPr lang="ru-RU" sz="2500"/>
          </a:p>
        </p:txBody>
      </p:sp>
      <p:sp>
        <p:nvSpPr>
          <p:cNvPr id="9" name="TextBox 8"/>
          <p:cNvSpPr txBox="1"/>
          <p:nvPr/>
        </p:nvSpPr>
        <p:spPr>
          <a:xfrm>
            <a:off x="0" y="5334000"/>
            <a:ext cx="9220200" cy="1568450"/>
          </a:xfrm>
          <a:prstGeom prst="rect">
            <a:avLst/>
          </a:prstGeom>
          <a:noFill/>
        </p:spPr>
        <p:txBody>
          <a:bodyPr>
            <a:spAutoFit/>
          </a:bodyPr>
          <a:lstStyle/>
          <a:p>
            <a:pPr marL="342900" indent="-342900" eaLnBrk="0" hangingPunct="0">
              <a:buFont typeface="+mj-lt"/>
              <a:buAutoNum type="arabicPeriod"/>
              <a:defRPr/>
            </a:pPr>
            <a:r>
              <a:rPr lang="ru-RU" sz="1200" dirty="0">
                <a:latin typeface="Times New Roman" panose="02020603050405020304" pitchFamily="18" charset="0"/>
                <a:cs typeface="Times New Roman" panose="02020603050405020304" pitchFamily="18" charset="0"/>
              </a:rPr>
              <a:t>Если на страхователя в соответствии с пунктами 4, 5 Указа №239 не распространяется Указ № 239, то он обязан представить документы для подтверждения основного вида экономической деятельности </a:t>
            </a:r>
            <a:r>
              <a:rPr lang="ru-RU" sz="1200" dirty="0">
                <a:latin typeface="Times New Roman" panose="02020603050405020304" pitchFamily="18" charset="0"/>
                <a:cs typeface="Times New Roman" panose="02020603050405020304" pitchFamily="18" charset="0"/>
              </a:rPr>
              <a:t>не </a:t>
            </a:r>
            <a:r>
              <a:rPr lang="ru-RU" sz="1200" dirty="0">
                <a:latin typeface="Times New Roman" panose="02020603050405020304" pitchFamily="18" charset="0"/>
                <a:cs typeface="Times New Roman" panose="02020603050405020304" pitchFamily="18" charset="0"/>
              </a:rPr>
              <a:t>позднее 15 апреля 2020 г. </a:t>
            </a:r>
          </a:p>
          <a:p>
            <a:pPr marL="342900" indent="-342900" eaLnBrk="0" hangingPunct="0">
              <a:buFont typeface="+mj-lt"/>
              <a:buAutoNum type="arabicPeriod"/>
              <a:defRPr/>
            </a:pPr>
            <a:r>
              <a:rPr lang="ru-RU" sz="1200" dirty="0">
                <a:latin typeface="Times New Roman" panose="02020603050405020304" pitchFamily="18" charset="0"/>
                <a:cs typeface="Times New Roman" panose="02020603050405020304" pitchFamily="18" charset="0"/>
              </a:rPr>
              <a:t>Если на страхователя распространяются ограничительные мероприятия, установленные Указом № 239 (не работает с 4 по 30 апреля 2020 г.), то он обязан представить документы для ПОВЭД не позднее 6 мая 2020 г. (с учетом нерабочих дней с 1 по 5 мая 2020 г.).</a:t>
            </a:r>
          </a:p>
          <a:p>
            <a:pPr marL="342900" indent="-342900" eaLnBrk="0" hangingPunct="0">
              <a:buFont typeface="+mj-lt"/>
              <a:buAutoNum type="arabicPeriod"/>
              <a:defRPr/>
            </a:pPr>
            <a:r>
              <a:rPr lang="ru-RU" sz="1200" dirty="0">
                <a:latin typeface="Times New Roman" panose="02020603050405020304" pitchFamily="18" charset="0"/>
                <a:cs typeface="Times New Roman" panose="02020603050405020304" pitchFamily="18" charset="0"/>
              </a:rPr>
              <a:t>Если 15 апреля 2020 г. является нерабочим для страхователя днем, но после указанной даты в апреле 2020 г. страхователь возобновляет работу (имеется соответствующий приказ работодателя), то документы для ПОВЭД он должен представить не позднее дня возобновления работы. </a:t>
            </a:r>
          </a:p>
          <a:p>
            <a:pPr eaLnBrk="0" hangingPunct="0">
              <a:defRPr/>
            </a:pPr>
            <a:endParaRPr lang="ru-RU"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Рисунок 8"/>
          <p:cNvPicPr>
            <a:picLocks noChangeAspect="1"/>
          </p:cNvPicPr>
          <p:nvPr/>
        </p:nvPicPr>
        <p:blipFill>
          <a:blip r:embed="rId2"/>
          <a:srcRect/>
          <a:stretch>
            <a:fillRect/>
          </a:stretch>
        </p:blipFill>
        <p:spPr bwMode="auto">
          <a:xfrm>
            <a:off x="287338" y="908050"/>
            <a:ext cx="666750" cy="666750"/>
          </a:xfrm>
          <a:prstGeom prst="rect">
            <a:avLst/>
          </a:prstGeom>
          <a:noFill/>
          <a:ln w="9525">
            <a:noFill/>
            <a:miter lim="800000"/>
            <a:headEnd/>
            <a:tailEnd/>
          </a:ln>
        </p:spPr>
      </p:pic>
      <p:grpSp>
        <p:nvGrpSpPr>
          <p:cNvPr id="27650" name="Группа 21"/>
          <p:cNvGrpSpPr>
            <a:grpSpLocks/>
          </p:cNvGrpSpPr>
          <p:nvPr/>
        </p:nvGrpSpPr>
        <p:grpSpPr bwMode="auto">
          <a:xfrm>
            <a:off x="22225" y="38100"/>
            <a:ext cx="9144000" cy="785813"/>
            <a:chOff x="0" y="131763"/>
            <a:chExt cx="9144000" cy="785812"/>
          </a:xfrm>
        </p:grpSpPr>
        <p:sp>
          <p:nvSpPr>
            <p:cNvPr id="27665" name="Line 16"/>
            <p:cNvSpPr>
              <a:spLocks noChangeShapeType="1"/>
            </p:cNvSpPr>
            <p:nvPr/>
          </p:nvSpPr>
          <p:spPr bwMode="auto">
            <a:xfrm>
              <a:off x="0" y="622300"/>
              <a:ext cx="9144000" cy="0"/>
            </a:xfrm>
            <a:prstGeom prst="line">
              <a:avLst/>
            </a:prstGeom>
            <a:noFill/>
            <a:ln w="19050">
              <a:solidFill>
                <a:srgbClr val="7AA5D4"/>
              </a:solidFill>
              <a:round/>
              <a:headEnd/>
              <a:tailEnd/>
            </a:ln>
          </p:spPr>
          <p:txBody>
            <a:bodyPr/>
            <a:lstStyle/>
            <a:p>
              <a:endParaRPr lang="ru-RU"/>
            </a:p>
          </p:txBody>
        </p:sp>
        <p:sp>
          <p:nvSpPr>
            <p:cNvPr id="27666" name="Line 16"/>
            <p:cNvSpPr>
              <a:spLocks noChangeShapeType="1"/>
            </p:cNvSpPr>
            <p:nvPr/>
          </p:nvSpPr>
          <p:spPr bwMode="auto">
            <a:xfrm>
              <a:off x="0" y="692150"/>
              <a:ext cx="9144000" cy="0"/>
            </a:xfrm>
            <a:prstGeom prst="line">
              <a:avLst/>
            </a:prstGeom>
            <a:noFill/>
            <a:ln w="19050">
              <a:solidFill>
                <a:srgbClr val="7AA5D4"/>
              </a:solidFill>
              <a:round/>
              <a:headEnd/>
              <a:tailEnd/>
            </a:ln>
          </p:spPr>
          <p:txBody>
            <a:bodyPr/>
            <a:lstStyle/>
            <a:p>
              <a:endParaRPr lang="ru-RU"/>
            </a:p>
          </p:txBody>
        </p:sp>
        <p:pic>
          <p:nvPicPr>
            <p:cNvPr id="27667" name="Picture 2" descr="Logo1_color_CMYK"/>
            <p:cNvPicPr>
              <a:picLocks noChangeAspect="1" noChangeArrowheads="1"/>
            </p:cNvPicPr>
            <p:nvPr/>
          </p:nvPicPr>
          <p:blipFill>
            <a:blip r:embed="rId3">
              <a:clrChange>
                <a:clrFrom>
                  <a:srgbClr val="FEFDFB"/>
                </a:clrFrom>
                <a:clrTo>
                  <a:srgbClr val="FEFDFB">
                    <a:alpha val="0"/>
                  </a:srgbClr>
                </a:clrTo>
              </a:clrChange>
            </a:blip>
            <a:srcRect/>
            <a:stretch>
              <a:fillRect/>
            </a:stretch>
          </p:blipFill>
          <p:spPr bwMode="auto">
            <a:xfrm>
              <a:off x="211138" y="131763"/>
              <a:ext cx="879475" cy="785812"/>
            </a:xfrm>
            <a:prstGeom prst="rect">
              <a:avLst/>
            </a:prstGeom>
            <a:solidFill>
              <a:schemeClr val="bg1"/>
            </a:solidFill>
            <a:ln w="9525">
              <a:noFill/>
              <a:miter lim="800000"/>
              <a:headEnd/>
              <a:tailEnd/>
            </a:ln>
          </p:spPr>
        </p:pic>
      </p:grpSp>
      <p:sp>
        <p:nvSpPr>
          <p:cNvPr id="27651" name="Text Box 1"/>
          <p:cNvSpPr txBox="1">
            <a:spLocks noChangeArrowheads="1"/>
          </p:cNvSpPr>
          <p:nvPr/>
        </p:nvSpPr>
        <p:spPr bwMode="auto">
          <a:xfrm>
            <a:off x="1258888" y="38100"/>
            <a:ext cx="7885112" cy="560388"/>
          </a:xfrm>
          <a:prstGeom prst="rect">
            <a:avLst/>
          </a:prstGeom>
          <a:noFill/>
          <a:ln w="9525">
            <a:noFill/>
            <a:miter lim="800000"/>
            <a:headEnd/>
            <a:tailEnd/>
          </a:ln>
        </p:spPr>
        <p:txBody>
          <a:bodyPr tIns="55080" anchor="ctr"/>
          <a:lstStyle/>
          <a:p>
            <a:pPr defTabSz="449263" eaLnBrk="0" hangingPunct="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1" lang="ru-RU" altLang="ru-RU" sz="1200" b="1">
                <a:solidFill>
                  <a:srgbClr val="FF0000"/>
                </a:solidFill>
                <a:latin typeface="Times New Roman" pitchFamily="18" charset="0"/>
                <a:cs typeface="Times New Roman" pitchFamily="18" charset="0"/>
              </a:rPr>
              <a:t>О МЕРАХ ПОДДЕРЖКИ СУБЪЕКТОВ МАЛОГО И СРЕДНЕГО БИЗНЕСА</a:t>
            </a:r>
            <a:endParaRPr lang="ru-RU" altLang="ru-RU" sz="1200" b="1">
              <a:solidFill>
                <a:srgbClr val="FF0000"/>
              </a:solidFill>
              <a:latin typeface="Times New Roman" pitchFamily="18" charset="0"/>
              <a:cs typeface="Times New Roman" pitchFamily="18" charset="0"/>
            </a:endParaRPr>
          </a:p>
        </p:txBody>
      </p:sp>
      <p:sp>
        <p:nvSpPr>
          <p:cNvPr id="14" name="TextBox 13"/>
          <p:cNvSpPr txBox="1"/>
          <p:nvPr/>
        </p:nvSpPr>
        <p:spPr>
          <a:xfrm>
            <a:off x="1058863" y="1057275"/>
            <a:ext cx="8066087" cy="585788"/>
          </a:xfrm>
          <a:prstGeom prst="rect">
            <a:avLst/>
          </a:prstGeom>
          <a:solidFill>
            <a:schemeClr val="bg1">
              <a:lumMod val="95000"/>
            </a:schemeClr>
          </a:solidFill>
        </p:spPr>
        <p:txBody>
          <a:bodyPr>
            <a:spAutoFit/>
          </a:bodyPr>
          <a:lstStyle/>
          <a:p>
            <a:pPr algn="just" eaLnBrk="0" hangingPunct="0">
              <a:defRPr/>
            </a:pPr>
            <a:r>
              <a:rPr lang="ru-RU" sz="1600" b="1" dirty="0">
                <a:latin typeface="Times New Roman" panose="02020603050405020304" pitchFamily="18" charset="0"/>
                <a:cs typeface="Times New Roman" panose="02020603050405020304" pitchFamily="18" charset="0"/>
              </a:rPr>
              <a:t>Перенос срока представления расчетов (РСВ) в налоговые органы и 4-ФСС и Фонд за 1 квартал 2020 г. до 15 мая 2020 г. </a:t>
            </a:r>
            <a:endParaRPr lang="ru-RU" sz="16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049338" y="1700213"/>
            <a:ext cx="8064500" cy="831850"/>
          </a:xfrm>
          <a:prstGeom prst="rect">
            <a:avLst/>
          </a:prstGeom>
          <a:solidFill>
            <a:schemeClr val="bg1">
              <a:lumMod val="95000"/>
            </a:schemeClr>
          </a:solidFill>
        </p:spPr>
        <p:txBody>
          <a:bodyPr>
            <a:spAutoFit/>
          </a:bodyPr>
          <a:lstStyle/>
          <a:p>
            <a:pPr algn="just" eaLnBrk="0" hangingPunct="0">
              <a:defRPr/>
            </a:pPr>
            <a:r>
              <a:rPr lang="ru-RU" sz="1600" b="1" dirty="0">
                <a:latin typeface="Times New Roman" panose="02020603050405020304" pitchFamily="18" charset="0"/>
                <a:cs typeface="Times New Roman" panose="02020603050405020304" pitchFamily="18" charset="0"/>
              </a:rPr>
              <a:t>Перечень отраслей пострадавших </a:t>
            </a:r>
            <a:r>
              <a:rPr lang="ru-RU" sz="1600" dirty="0">
                <a:latin typeface="Times New Roman" panose="02020603050405020304" pitchFamily="18" charset="0"/>
                <a:cs typeface="Times New Roman" panose="02020603050405020304" pitchFamily="18" charset="0"/>
              </a:rPr>
              <a:t>в результате распространения новой </a:t>
            </a:r>
            <a:r>
              <a:rPr lang="ru-RU" sz="1600" dirty="0" err="1">
                <a:latin typeface="Times New Roman" panose="02020603050405020304" pitchFamily="18" charset="0"/>
                <a:cs typeface="Times New Roman" panose="02020603050405020304" pitchFamily="18" charset="0"/>
              </a:rPr>
              <a:t>коронавирусной</a:t>
            </a:r>
            <a:r>
              <a:rPr lang="ru-RU" sz="1600" dirty="0">
                <a:latin typeface="Times New Roman" panose="02020603050405020304" pitchFamily="18" charset="0"/>
                <a:cs typeface="Times New Roman" panose="02020603050405020304" pitchFamily="18" charset="0"/>
              </a:rPr>
              <a:t> инфекции утв. Постановлением Правительства РФ от 03.04.2020 № 434, с доп. От 10.04.2020 № 479, от 18.04.2020 № 540.</a:t>
            </a:r>
          </a:p>
        </p:txBody>
      </p:sp>
      <p:sp>
        <p:nvSpPr>
          <p:cNvPr id="13" name="TextBox 12"/>
          <p:cNvSpPr txBox="1"/>
          <p:nvPr/>
        </p:nvSpPr>
        <p:spPr>
          <a:xfrm>
            <a:off x="1049338" y="2590800"/>
            <a:ext cx="8064500" cy="830263"/>
          </a:xfrm>
          <a:prstGeom prst="rect">
            <a:avLst/>
          </a:prstGeom>
          <a:solidFill>
            <a:schemeClr val="bg1">
              <a:lumMod val="95000"/>
            </a:schemeClr>
          </a:solidFill>
        </p:spPr>
        <p:txBody>
          <a:bodyPr>
            <a:spAutoFit/>
          </a:bodyPr>
          <a:lstStyle/>
          <a:p>
            <a:pPr algn="just" eaLnBrk="0" hangingPunct="0">
              <a:defRPr/>
            </a:pPr>
            <a:r>
              <a:rPr lang="ru-RU" sz="1600" b="1" dirty="0">
                <a:latin typeface="Times New Roman" panose="02020603050405020304" pitchFamily="18" charset="0"/>
                <a:cs typeface="Times New Roman" panose="02020603050405020304" pitchFamily="18" charset="0"/>
              </a:rPr>
              <a:t>Перенос срока уплаты СВ </a:t>
            </a:r>
            <a:r>
              <a:rPr lang="ru-RU" sz="1600" dirty="0">
                <a:latin typeface="Times New Roman" panose="02020603050405020304" pitchFamily="18" charset="0"/>
                <a:cs typeface="Times New Roman" panose="02020603050405020304" pitchFamily="18" charset="0"/>
              </a:rPr>
              <a:t>для субъектов, осуществляющих деятельность в отраслях, пострадавших в связи с распространением </a:t>
            </a:r>
            <a:r>
              <a:rPr lang="ru-RU" sz="1600" dirty="0" err="1">
                <a:latin typeface="Times New Roman" panose="02020603050405020304" pitchFamily="18" charset="0"/>
                <a:cs typeface="Times New Roman" panose="02020603050405020304" pitchFamily="18" charset="0"/>
              </a:rPr>
              <a:t>коронавирусной</a:t>
            </a:r>
            <a:r>
              <a:rPr lang="ru-RU" sz="1600" dirty="0">
                <a:latin typeface="Times New Roman" panose="02020603050405020304" pitchFamily="18" charset="0"/>
                <a:cs typeface="Times New Roman" panose="02020603050405020304" pitchFamily="18" charset="0"/>
              </a:rPr>
              <a:t> инфекции (на 6 месяцев – за март-май, на 4 месяца – за июнь, июль). </a:t>
            </a:r>
          </a:p>
        </p:txBody>
      </p:sp>
      <p:sp>
        <p:nvSpPr>
          <p:cNvPr id="17" name="TextBox 16"/>
          <p:cNvSpPr txBox="1"/>
          <p:nvPr/>
        </p:nvSpPr>
        <p:spPr>
          <a:xfrm>
            <a:off x="1058863" y="3479800"/>
            <a:ext cx="8066087" cy="584200"/>
          </a:xfrm>
          <a:prstGeom prst="rect">
            <a:avLst/>
          </a:prstGeom>
          <a:solidFill>
            <a:schemeClr val="bg1">
              <a:lumMod val="95000"/>
            </a:schemeClr>
          </a:solidFill>
        </p:spPr>
        <p:txBody>
          <a:bodyPr>
            <a:spAutoFit/>
          </a:bodyPr>
          <a:lstStyle/>
          <a:p>
            <a:pPr algn="just" eaLnBrk="0" hangingPunct="0">
              <a:defRPr/>
            </a:pPr>
            <a:r>
              <a:rPr lang="ru-RU" sz="1600" b="1" dirty="0">
                <a:latin typeface="Times New Roman" panose="02020603050405020304" pitchFamily="18" charset="0"/>
                <a:cs typeface="Times New Roman" panose="02020603050405020304" pitchFamily="18" charset="0"/>
              </a:rPr>
              <a:t>УСЛОВИЕ:  </a:t>
            </a:r>
            <a:r>
              <a:rPr lang="ru-RU" sz="1600" dirty="0">
                <a:latin typeface="Times New Roman" panose="02020603050405020304" pitchFamily="18" charset="0"/>
                <a:cs typeface="Times New Roman" panose="02020603050405020304" pitchFamily="18" charset="0"/>
              </a:rPr>
              <a:t>1. страхователь в реестре МСП на 01.03.2020 (на сайте ФНС)</a:t>
            </a:r>
          </a:p>
          <a:p>
            <a:pPr algn="just" eaLnBrk="0" hangingPunct="0">
              <a:defRPr/>
            </a:pPr>
            <a:r>
              <a:rPr lang="ru-RU" sz="1600" dirty="0">
                <a:latin typeface="Times New Roman" panose="02020603050405020304" pitchFamily="18" charset="0"/>
                <a:cs typeface="Times New Roman" panose="02020603050405020304" pitchFamily="18" charset="0"/>
              </a:rPr>
              <a:t>                       2. отрасль указана в постановлении Правительства РФ № 434 с доп.  </a:t>
            </a:r>
          </a:p>
        </p:txBody>
      </p:sp>
      <p:sp>
        <p:nvSpPr>
          <p:cNvPr id="18" name="TextBox 17"/>
          <p:cNvSpPr txBox="1"/>
          <p:nvPr/>
        </p:nvSpPr>
        <p:spPr>
          <a:xfrm>
            <a:off x="1081088" y="4122738"/>
            <a:ext cx="8064500" cy="831850"/>
          </a:xfrm>
          <a:prstGeom prst="rect">
            <a:avLst/>
          </a:prstGeom>
          <a:solidFill>
            <a:schemeClr val="bg1">
              <a:lumMod val="95000"/>
            </a:schemeClr>
          </a:solidFill>
        </p:spPr>
        <p:txBody>
          <a:bodyPr>
            <a:spAutoFit/>
          </a:bodyPr>
          <a:lstStyle/>
          <a:p>
            <a:pPr algn="just" eaLnBrk="0" hangingPunct="0">
              <a:defRPr/>
            </a:pPr>
            <a:r>
              <a:rPr lang="ru-RU" sz="1600" b="1" dirty="0">
                <a:latin typeface="Times New Roman" panose="02020603050405020304" pitchFamily="18" charset="0"/>
                <a:cs typeface="Times New Roman" panose="02020603050405020304" pitchFamily="18" charset="0"/>
              </a:rPr>
              <a:t>Не применяется ответственность за непредставление </a:t>
            </a:r>
            <a:r>
              <a:rPr lang="ru-RU" sz="1600" dirty="0">
                <a:latin typeface="Times New Roman" panose="02020603050405020304" pitchFamily="18" charset="0"/>
                <a:cs typeface="Times New Roman" panose="02020603050405020304" pitchFamily="18" charset="0"/>
              </a:rPr>
              <a:t>документов или нарушение срока представления документов (штраф 200 руб. за каждый документ, ст. 26.31 Закона № 125-ФЗ), </a:t>
            </a:r>
            <a:r>
              <a:rPr lang="ru-RU" sz="1600" b="1" dirty="0">
                <a:latin typeface="Times New Roman" panose="02020603050405020304" pitchFamily="18" charset="0"/>
                <a:cs typeface="Times New Roman" panose="02020603050405020304" pitchFamily="18" charset="0"/>
              </a:rPr>
              <a:t>совершенных в период с 01.03.2020 по 31.05.2020). </a:t>
            </a:r>
          </a:p>
        </p:txBody>
      </p:sp>
      <p:sp>
        <p:nvSpPr>
          <p:cNvPr id="19" name="TextBox 18"/>
          <p:cNvSpPr txBox="1"/>
          <p:nvPr/>
        </p:nvSpPr>
        <p:spPr>
          <a:xfrm>
            <a:off x="1057275" y="5013325"/>
            <a:ext cx="8064500" cy="584200"/>
          </a:xfrm>
          <a:prstGeom prst="rect">
            <a:avLst/>
          </a:prstGeom>
          <a:solidFill>
            <a:schemeClr val="bg1">
              <a:lumMod val="95000"/>
            </a:schemeClr>
          </a:solidFill>
        </p:spPr>
        <p:txBody>
          <a:bodyPr>
            <a:spAutoFit/>
          </a:bodyPr>
          <a:lstStyle/>
          <a:p>
            <a:pPr algn="just" eaLnBrk="0" hangingPunct="0">
              <a:defRPr/>
            </a:pPr>
            <a:r>
              <a:rPr lang="ru-RU" sz="1600" b="1" dirty="0">
                <a:latin typeface="Times New Roman" panose="02020603050405020304" pitchFamily="18" charset="0"/>
                <a:cs typeface="Times New Roman" panose="02020603050405020304" pitchFamily="18" charset="0"/>
              </a:rPr>
              <a:t>Продлен срок представления </a:t>
            </a:r>
            <a:r>
              <a:rPr lang="ru-RU" sz="1600" dirty="0">
                <a:latin typeface="Times New Roman" panose="02020603050405020304" pitchFamily="18" charset="0"/>
                <a:cs typeface="Times New Roman" panose="02020603050405020304" pitchFamily="18" charset="0"/>
              </a:rPr>
              <a:t>страхователями документов по требованию – на 20 раб. дней (при получении таких требований в срок</a:t>
            </a:r>
            <a:r>
              <a:rPr lang="ru-RU" sz="1600" b="1" dirty="0">
                <a:latin typeface="Times New Roman" panose="02020603050405020304" pitchFamily="18" charset="0"/>
                <a:cs typeface="Times New Roman" panose="02020603050405020304" pitchFamily="18" charset="0"/>
              </a:rPr>
              <a:t> с 01.03.2020 по 31.05.2020). </a:t>
            </a:r>
          </a:p>
        </p:txBody>
      </p:sp>
      <p:sp>
        <p:nvSpPr>
          <p:cNvPr id="20" name="TextBox 19"/>
          <p:cNvSpPr txBox="1"/>
          <p:nvPr/>
        </p:nvSpPr>
        <p:spPr>
          <a:xfrm>
            <a:off x="1079500" y="5659438"/>
            <a:ext cx="8064500" cy="584200"/>
          </a:xfrm>
          <a:prstGeom prst="rect">
            <a:avLst/>
          </a:prstGeom>
          <a:solidFill>
            <a:schemeClr val="bg1">
              <a:lumMod val="95000"/>
            </a:schemeClr>
          </a:solidFill>
        </p:spPr>
        <p:txBody>
          <a:bodyPr>
            <a:spAutoFit/>
          </a:bodyPr>
          <a:lstStyle/>
          <a:p>
            <a:pPr algn="just" eaLnBrk="0" hangingPunct="0">
              <a:defRPr/>
            </a:pPr>
            <a:r>
              <a:rPr lang="ru-RU" sz="1600" b="1" dirty="0">
                <a:latin typeface="Times New Roman" panose="02020603050405020304" pitchFamily="18" charset="0"/>
                <a:cs typeface="Times New Roman" panose="02020603050405020304" pitchFamily="18" charset="0"/>
              </a:rPr>
              <a:t>Увеличиваются на 6 месяцев </a:t>
            </a:r>
            <a:r>
              <a:rPr lang="ru-RU" sz="1600" dirty="0">
                <a:latin typeface="Times New Roman" panose="02020603050405020304" pitchFamily="18" charset="0"/>
                <a:cs typeface="Times New Roman" panose="02020603050405020304" pitchFamily="18" charset="0"/>
              </a:rPr>
              <a:t>предельные сроки направления требования об уплате СВ, пеней и штрафов и принятие </a:t>
            </a:r>
            <a:r>
              <a:rPr lang="ru-RU" sz="1600" b="1" dirty="0">
                <a:latin typeface="Times New Roman" panose="02020603050405020304" pitchFamily="18" charset="0"/>
                <a:cs typeface="Times New Roman" panose="02020603050405020304" pitchFamily="18" charset="0"/>
              </a:rPr>
              <a:t>решения о из взыскании. </a:t>
            </a:r>
          </a:p>
        </p:txBody>
      </p:sp>
      <p:pic>
        <p:nvPicPr>
          <p:cNvPr id="27659" name="Рисунок 20"/>
          <p:cNvPicPr>
            <a:picLocks noChangeAspect="1"/>
          </p:cNvPicPr>
          <p:nvPr/>
        </p:nvPicPr>
        <p:blipFill>
          <a:blip r:embed="rId2"/>
          <a:srcRect/>
          <a:stretch>
            <a:fillRect/>
          </a:stretch>
        </p:blipFill>
        <p:spPr bwMode="auto">
          <a:xfrm>
            <a:off x="287338" y="1716088"/>
            <a:ext cx="666750" cy="666750"/>
          </a:xfrm>
          <a:prstGeom prst="rect">
            <a:avLst/>
          </a:prstGeom>
          <a:noFill/>
          <a:ln w="9525">
            <a:noFill/>
            <a:miter lim="800000"/>
            <a:headEnd/>
            <a:tailEnd/>
          </a:ln>
        </p:spPr>
      </p:pic>
      <p:pic>
        <p:nvPicPr>
          <p:cNvPr id="27660" name="Рисунок 21"/>
          <p:cNvPicPr>
            <a:picLocks noChangeAspect="1"/>
          </p:cNvPicPr>
          <p:nvPr/>
        </p:nvPicPr>
        <p:blipFill>
          <a:blip r:embed="rId2"/>
          <a:srcRect/>
          <a:stretch>
            <a:fillRect/>
          </a:stretch>
        </p:blipFill>
        <p:spPr bwMode="auto">
          <a:xfrm>
            <a:off x="287338" y="2524125"/>
            <a:ext cx="666750" cy="666750"/>
          </a:xfrm>
          <a:prstGeom prst="rect">
            <a:avLst/>
          </a:prstGeom>
          <a:noFill/>
          <a:ln w="9525">
            <a:noFill/>
            <a:miter lim="800000"/>
            <a:headEnd/>
            <a:tailEnd/>
          </a:ln>
        </p:spPr>
      </p:pic>
      <p:pic>
        <p:nvPicPr>
          <p:cNvPr id="27661" name="Рисунок 22"/>
          <p:cNvPicPr>
            <a:picLocks noChangeAspect="1"/>
          </p:cNvPicPr>
          <p:nvPr/>
        </p:nvPicPr>
        <p:blipFill>
          <a:blip r:embed="rId2"/>
          <a:srcRect/>
          <a:stretch>
            <a:fillRect/>
          </a:stretch>
        </p:blipFill>
        <p:spPr bwMode="auto">
          <a:xfrm>
            <a:off x="287338" y="4133850"/>
            <a:ext cx="666750" cy="666750"/>
          </a:xfrm>
          <a:prstGeom prst="rect">
            <a:avLst/>
          </a:prstGeom>
          <a:noFill/>
          <a:ln w="9525">
            <a:noFill/>
            <a:miter lim="800000"/>
            <a:headEnd/>
            <a:tailEnd/>
          </a:ln>
        </p:spPr>
      </p:pic>
      <p:pic>
        <p:nvPicPr>
          <p:cNvPr id="27662" name="Рисунок 23"/>
          <p:cNvPicPr>
            <a:picLocks noChangeAspect="1"/>
          </p:cNvPicPr>
          <p:nvPr/>
        </p:nvPicPr>
        <p:blipFill>
          <a:blip r:embed="rId2"/>
          <a:srcRect/>
          <a:stretch>
            <a:fillRect/>
          </a:stretch>
        </p:blipFill>
        <p:spPr bwMode="auto">
          <a:xfrm>
            <a:off x="287338" y="4930775"/>
            <a:ext cx="666750" cy="666750"/>
          </a:xfrm>
          <a:prstGeom prst="rect">
            <a:avLst/>
          </a:prstGeom>
          <a:noFill/>
          <a:ln w="9525">
            <a:noFill/>
            <a:miter lim="800000"/>
            <a:headEnd/>
            <a:tailEnd/>
          </a:ln>
        </p:spPr>
      </p:pic>
      <p:pic>
        <p:nvPicPr>
          <p:cNvPr id="27663" name="Рисунок 24"/>
          <p:cNvPicPr>
            <a:picLocks noChangeAspect="1"/>
          </p:cNvPicPr>
          <p:nvPr/>
        </p:nvPicPr>
        <p:blipFill>
          <a:blip r:embed="rId2"/>
          <a:srcRect/>
          <a:stretch>
            <a:fillRect/>
          </a:stretch>
        </p:blipFill>
        <p:spPr bwMode="auto">
          <a:xfrm>
            <a:off x="233363" y="5572125"/>
            <a:ext cx="666750" cy="666750"/>
          </a:xfrm>
          <a:prstGeom prst="rect">
            <a:avLst/>
          </a:prstGeom>
          <a:noFill/>
          <a:ln w="9525">
            <a:noFill/>
            <a:miter lim="800000"/>
            <a:headEnd/>
            <a:tailEnd/>
          </a:ln>
        </p:spPr>
      </p:pic>
      <p:pic>
        <p:nvPicPr>
          <p:cNvPr id="27664" name="Рисунок 9"/>
          <p:cNvPicPr>
            <a:picLocks noChangeAspect="1"/>
          </p:cNvPicPr>
          <p:nvPr/>
        </p:nvPicPr>
        <p:blipFill>
          <a:blip r:embed="rId4"/>
          <a:srcRect/>
          <a:stretch>
            <a:fillRect/>
          </a:stretch>
        </p:blipFill>
        <p:spPr bwMode="auto">
          <a:xfrm>
            <a:off x="395288" y="3348038"/>
            <a:ext cx="309562" cy="7239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Группа 21"/>
          <p:cNvGrpSpPr>
            <a:grpSpLocks/>
          </p:cNvGrpSpPr>
          <p:nvPr/>
        </p:nvGrpSpPr>
        <p:grpSpPr bwMode="auto">
          <a:xfrm>
            <a:off x="22225" y="38100"/>
            <a:ext cx="9144000" cy="785813"/>
            <a:chOff x="0" y="131763"/>
            <a:chExt cx="9144000" cy="785812"/>
          </a:xfrm>
        </p:grpSpPr>
        <p:sp>
          <p:nvSpPr>
            <p:cNvPr id="28688" name="Line 16"/>
            <p:cNvSpPr>
              <a:spLocks noChangeShapeType="1"/>
            </p:cNvSpPr>
            <p:nvPr/>
          </p:nvSpPr>
          <p:spPr bwMode="auto">
            <a:xfrm>
              <a:off x="0" y="622300"/>
              <a:ext cx="9144000" cy="0"/>
            </a:xfrm>
            <a:prstGeom prst="line">
              <a:avLst/>
            </a:prstGeom>
            <a:noFill/>
            <a:ln w="19050">
              <a:solidFill>
                <a:srgbClr val="7AA5D4"/>
              </a:solidFill>
              <a:round/>
              <a:headEnd/>
              <a:tailEnd/>
            </a:ln>
          </p:spPr>
          <p:txBody>
            <a:bodyPr/>
            <a:lstStyle/>
            <a:p>
              <a:endParaRPr lang="ru-RU"/>
            </a:p>
          </p:txBody>
        </p:sp>
        <p:sp>
          <p:nvSpPr>
            <p:cNvPr id="28689" name="Line 16"/>
            <p:cNvSpPr>
              <a:spLocks noChangeShapeType="1"/>
            </p:cNvSpPr>
            <p:nvPr/>
          </p:nvSpPr>
          <p:spPr bwMode="auto">
            <a:xfrm>
              <a:off x="0" y="692150"/>
              <a:ext cx="9144000" cy="0"/>
            </a:xfrm>
            <a:prstGeom prst="line">
              <a:avLst/>
            </a:prstGeom>
            <a:noFill/>
            <a:ln w="19050">
              <a:solidFill>
                <a:srgbClr val="7AA5D4"/>
              </a:solidFill>
              <a:round/>
              <a:headEnd/>
              <a:tailEnd/>
            </a:ln>
          </p:spPr>
          <p:txBody>
            <a:bodyPr/>
            <a:lstStyle/>
            <a:p>
              <a:endParaRPr lang="ru-RU"/>
            </a:p>
          </p:txBody>
        </p:sp>
        <p:pic>
          <p:nvPicPr>
            <p:cNvPr id="28690" name="Picture 2" descr="Logo1_color_CMYK"/>
            <p:cNvPicPr>
              <a:picLocks noChangeAspect="1" noChangeArrowheads="1"/>
            </p:cNvPicPr>
            <p:nvPr/>
          </p:nvPicPr>
          <p:blipFill>
            <a:blip r:embed="rId2">
              <a:clrChange>
                <a:clrFrom>
                  <a:srgbClr val="FEFDFB"/>
                </a:clrFrom>
                <a:clrTo>
                  <a:srgbClr val="FEFDFB">
                    <a:alpha val="0"/>
                  </a:srgbClr>
                </a:clrTo>
              </a:clrChange>
            </a:blip>
            <a:srcRect/>
            <a:stretch>
              <a:fillRect/>
            </a:stretch>
          </p:blipFill>
          <p:spPr bwMode="auto">
            <a:xfrm>
              <a:off x="211138" y="131763"/>
              <a:ext cx="879475" cy="785812"/>
            </a:xfrm>
            <a:prstGeom prst="rect">
              <a:avLst/>
            </a:prstGeom>
            <a:solidFill>
              <a:schemeClr val="bg1"/>
            </a:solidFill>
            <a:ln w="9525">
              <a:noFill/>
              <a:miter lim="800000"/>
              <a:headEnd/>
              <a:tailEnd/>
            </a:ln>
          </p:spPr>
        </p:pic>
      </p:grpSp>
      <p:sp>
        <p:nvSpPr>
          <p:cNvPr id="28674" name="Text Box 1"/>
          <p:cNvSpPr txBox="1">
            <a:spLocks noChangeArrowheads="1"/>
          </p:cNvSpPr>
          <p:nvPr/>
        </p:nvSpPr>
        <p:spPr bwMode="auto">
          <a:xfrm>
            <a:off x="1258888" y="38100"/>
            <a:ext cx="7885112" cy="560388"/>
          </a:xfrm>
          <a:prstGeom prst="rect">
            <a:avLst/>
          </a:prstGeom>
          <a:noFill/>
          <a:ln w="9525">
            <a:noFill/>
            <a:miter lim="800000"/>
            <a:headEnd/>
            <a:tailEnd/>
          </a:ln>
        </p:spPr>
        <p:txBody>
          <a:bodyPr tIns="55080" anchor="ctr"/>
          <a:lstStyle/>
          <a:p>
            <a:pPr defTabSz="449263" eaLnBrk="0" hangingPunct="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1" lang="ru-RU" altLang="ru-RU" sz="1200" b="1">
                <a:solidFill>
                  <a:srgbClr val="FF0000"/>
                </a:solidFill>
                <a:latin typeface="Times New Roman" pitchFamily="18" charset="0"/>
                <a:cs typeface="Times New Roman" pitchFamily="18" charset="0"/>
              </a:rPr>
              <a:t>О МЕРАХ ПОДДЕРЖКИ СУБЪЕКТОВ МАЛОГО И СРЕДНЕГО БИЗНЕСА</a:t>
            </a:r>
            <a:endParaRPr lang="ru-RU" altLang="ru-RU" sz="1200" b="1">
              <a:solidFill>
                <a:srgbClr val="FF0000"/>
              </a:solidFill>
              <a:latin typeface="Times New Roman" pitchFamily="18" charset="0"/>
              <a:cs typeface="Times New Roman" pitchFamily="18" charset="0"/>
            </a:endParaRPr>
          </a:p>
        </p:txBody>
      </p:sp>
      <p:sp>
        <p:nvSpPr>
          <p:cNvPr id="28675" name="TextBox 6"/>
          <p:cNvSpPr txBox="1">
            <a:spLocks noChangeArrowheads="1"/>
          </p:cNvSpPr>
          <p:nvPr/>
        </p:nvSpPr>
        <p:spPr bwMode="auto">
          <a:xfrm>
            <a:off x="233363" y="679450"/>
            <a:ext cx="8731250" cy="2138363"/>
          </a:xfrm>
          <a:prstGeom prst="rect">
            <a:avLst/>
          </a:prstGeom>
          <a:noFill/>
          <a:ln w="9525">
            <a:noFill/>
            <a:miter lim="800000"/>
            <a:headEnd/>
            <a:tailEnd/>
          </a:ln>
        </p:spPr>
        <p:txBody>
          <a:bodyPr>
            <a:spAutoFit/>
          </a:bodyPr>
          <a:lstStyle/>
          <a:p>
            <a:pPr algn="ctr" eaLnBrk="0" hangingPunct="0"/>
            <a:r>
              <a:rPr lang="ru-RU" b="1">
                <a:solidFill>
                  <a:srgbClr val="0070C0"/>
                </a:solidFill>
                <a:latin typeface="Times New Roman" pitchFamily="18" charset="0"/>
                <a:cs typeface="Times New Roman" pitchFamily="18" charset="0"/>
              </a:rPr>
              <a:t>Постановление Правительства от 02.04.2020 в части отсрочек (рассрочек) </a:t>
            </a:r>
          </a:p>
          <a:p>
            <a:pPr eaLnBrk="0" hangingPunct="0"/>
            <a:endParaRPr lang="ru-RU" sz="1000"/>
          </a:p>
          <a:p>
            <a:pPr algn="just" eaLnBrk="0" hangingPunct="0"/>
            <a:r>
              <a:rPr lang="ru-RU" sz="1500" b="1">
                <a:latin typeface="Times New Roman" pitchFamily="18" charset="0"/>
                <a:cs typeface="Times New Roman" pitchFamily="18" charset="0"/>
              </a:rPr>
              <a:t>Сроки</a:t>
            </a:r>
            <a:r>
              <a:rPr lang="ru-RU" sz="1500">
                <a:latin typeface="Times New Roman" pitchFamily="18" charset="0"/>
                <a:cs typeface="Times New Roman" pitchFamily="18" charset="0"/>
              </a:rPr>
              <a:t> предоставления отсрочки (рассрочки) по страховым взносам по НС </a:t>
            </a:r>
            <a:r>
              <a:rPr lang="ru-RU" sz="1500" b="1">
                <a:latin typeface="Times New Roman" pitchFamily="18" charset="0"/>
                <a:cs typeface="Times New Roman" pitchFamily="18" charset="0"/>
              </a:rPr>
              <a:t>будут равны срокам </a:t>
            </a:r>
            <a:r>
              <a:rPr lang="ru-RU" sz="1500">
                <a:latin typeface="Times New Roman" pitchFamily="18" charset="0"/>
                <a:cs typeface="Times New Roman" pitchFamily="18" charset="0"/>
              </a:rPr>
              <a:t>предоставления </a:t>
            </a:r>
            <a:r>
              <a:rPr lang="ru-RU" sz="1500" b="1">
                <a:latin typeface="Times New Roman" pitchFamily="18" charset="0"/>
                <a:cs typeface="Times New Roman" pitchFamily="18" charset="0"/>
              </a:rPr>
              <a:t>налоговыми органами </a:t>
            </a:r>
            <a:r>
              <a:rPr lang="ru-RU" sz="1500">
                <a:latin typeface="Times New Roman" pitchFamily="18" charset="0"/>
                <a:cs typeface="Times New Roman" pitchFamily="18" charset="0"/>
              </a:rPr>
              <a:t>отсрочек (рассрочек) по уплате страховых взносов </a:t>
            </a:r>
            <a:r>
              <a:rPr lang="ru-RU" sz="1500" b="1">
                <a:latin typeface="Times New Roman" pitchFamily="18" charset="0"/>
                <a:cs typeface="Times New Roman" pitchFamily="18" charset="0"/>
              </a:rPr>
              <a:t>и будут </a:t>
            </a:r>
            <a:r>
              <a:rPr lang="ru-RU" sz="1500">
                <a:latin typeface="Times New Roman" pitchFamily="18" charset="0"/>
                <a:cs typeface="Times New Roman" pitchFamily="18" charset="0"/>
              </a:rPr>
              <a:t>предоставляться Фондом </a:t>
            </a:r>
            <a:r>
              <a:rPr lang="ru-RU" sz="1500" b="1">
                <a:latin typeface="Times New Roman" pitchFamily="18" charset="0"/>
                <a:cs typeface="Times New Roman" pitchFamily="18" charset="0"/>
              </a:rPr>
              <a:t>на основании информации</a:t>
            </a:r>
            <a:r>
              <a:rPr lang="ru-RU" sz="1500">
                <a:latin typeface="Times New Roman" pitchFamily="18" charset="0"/>
                <a:cs typeface="Times New Roman" pitchFamily="18" charset="0"/>
              </a:rPr>
              <a:t>, </a:t>
            </a:r>
            <a:r>
              <a:rPr lang="ru-RU" sz="1500" b="1">
                <a:latin typeface="Times New Roman" pitchFamily="18" charset="0"/>
                <a:cs typeface="Times New Roman" pitchFamily="18" charset="0"/>
              </a:rPr>
              <a:t>полученной от налоговых органов</a:t>
            </a:r>
            <a:r>
              <a:rPr lang="ru-RU" sz="1500">
                <a:latin typeface="Times New Roman" pitchFamily="18" charset="0"/>
                <a:cs typeface="Times New Roman" pitchFamily="18" charset="0"/>
              </a:rPr>
              <a:t>. </a:t>
            </a:r>
          </a:p>
          <a:p>
            <a:pPr algn="just" eaLnBrk="0" hangingPunct="0"/>
            <a:endParaRPr lang="ru-RU" sz="1500">
              <a:latin typeface="Times New Roman" pitchFamily="18" charset="0"/>
              <a:cs typeface="Times New Roman" pitchFamily="18" charset="0"/>
            </a:endParaRPr>
          </a:p>
          <a:p>
            <a:pPr algn="just" eaLnBrk="0" hangingPunct="0"/>
            <a:r>
              <a:rPr lang="ru-RU" sz="1500">
                <a:latin typeface="Times New Roman" pitchFamily="18" charset="0"/>
                <a:cs typeface="Times New Roman" pitchFamily="18" charset="0"/>
              </a:rPr>
              <a:t>Решение о предоставлении отсрочки (рассрочки) по уплате страховых взносов по НС </a:t>
            </a:r>
            <a:r>
              <a:rPr lang="ru-RU" sz="1500" b="1">
                <a:latin typeface="Times New Roman" pitchFamily="18" charset="0"/>
                <a:cs typeface="Times New Roman" pitchFamily="18" charset="0"/>
              </a:rPr>
              <a:t>отменяется</a:t>
            </a:r>
            <a:r>
              <a:rPr lang="ru-RU" sz="1500">
                <a:latin typeface="Times New Roman" pitchFamily="18" charset="0"/>
                <a:cs typeface="Times New Roman" pitchFamily="18" charset="0"/>
              </a:rPr>
              <a:t> Фондом </a:t>
            </a:r>
            <a:r>
              <a:rPr lang="ru-RU" sz="1500" b="1">
                <a:latin typeface="Times New Roman" pitchFamily="18" charset="0"/>
                <a:cs typeface="Times New Roman" pitchFamily="18" charset="0"/>
              </a:rPr>
              <a:t>в случае отмены налоговым органом</a:t>
            </a:r>
            <a:r>
              <a:rPr lang="ru-RU" sz="1500">
                <a:latin typeface="Times New Roman" pitchFamily="18" charset="0"/>
                <a:cs typeface="Times New Roman" pitchFamily="18" charset="0"/>
              </a:rPr>
              <a:t> решения о предоставлении отсрочки (рассрочки) по уплате страховых взносов. </a:t>
            </a:r>
          </a:p>
        </p:txBody>
      </p:sp>
      <p:sp>
        <p:nvSpPr>
          <p:cNvPr id="28676" name="TextBox 7"/>
          <p:cNvSpPr txBox="1">
            <a:spLocks noChangeArrowheads="1"/>
          </p:cNvSpPr>
          <p:nvPr/>
        </p:nvSpPr>
        <p:spPr bwMode="auto">
          <a:xfrm>
            <a:off x="228600" y="2708275"/>
            <a:ext cx="8731250" cy="2201863"/>
          </a:xfrm>
          <a:prstGeom prst="rect">
            <a:avLst/>
          </a:prstGeom>
          <a:noFill/>
          <a:ln w="9525">
            <a:noFill/>
            <a:miter lim="800000"/>
            <a:headEnd/>
            <a:tailEnd/>
          </a:ln>
        </p:spPr>
        <p:txBody>
          <a:bodyPr>
            <a:spAutoFit/>
          </a:bodyPr>
          <a:lstStyle/>
          <a:p>
            <a:pPr algn="ctr" eaLnBrk="0" hangingPunct="0"/>
            <a:r>
              <a:rPr lang="ru-RU" b="1">
                <a:solidFill>
                  <a:srgbClr val="0070C0"/>
                </a:solidFill>
                <a:latin typeface="Times New Roman" pitchFamily="18" charset="0"/>
                <a:cs typeface="Times New Roman" pitchFamily="18" charset="0"/>
              </a:rPr>
              <a:t>О мерах поддержки малого и среднего предпринимательства (МСП) (внесены изменения в Законодательство РФ) в части обязательного социального страхования на случай временной нетрудоспособности </a:t>
            </a:r>
            <a:br>
              <a:rPr lang="ru-RU" b="1">
                <a:solidFill>
                  <a:srgbClr val="0070C0"/>
                </a:solidFill>
                <a:latin typeface="Times New Roman" pitchFamily="18" charset="0"/>
                <a:cs typeface="Times New Roman" pitchFamily="18" charset="0"/>
              </a:rPr>
            </a:br>
            <a:r>
              <a:rPr lang="ru-RU" b="1">
                <a:solidFill>
                  <a:srgbClr val="0070C0"/>
                </a:solidFill>
                <a:latin typeface="Times New Roman" pitchFamily="18" charset="0"/>
                <a:cs typeface="Times New Roman" pitchFamily="18" charset="0"/>
              </a:rPr>
              <a:t>и в связи с материнством (ВНиМ)</a:t>
            </a:r>
          </a:p>
          <a:p>
            <a:pPr eaLnBrk="0" hangingPunct="0"/>
            <a:endParaRPr lang="ru-RU" sz="500"/>
          </a:p>
          <a:p>
            <a:pPr algn="just" eaLnBrk="0" hangingPunct="0"/>
            <a:r>
              <a:rPr lang="ru-RU" sz="1500" b="1" u="sng">
                <a:latin typeface="Times New Roman" pitchFamily="18" charset="0"/>
                <a:cs typeface="Times New Roman" pitchFamily="18" charset="0"/>
              </a:rPr>
              <a:t>Введение пониженных тарифов при уплате страховых взносов (СВ) на ВНиМ: </a:t>
            </a:r>
          </a:p>
          <a:p>
            <a:pPr algn="just" eaLnBrk="0" hangingPunct="0"/>
            <a:r>
              <a:rPr lang="ru-RU" sz="1500">
                <a:latin typeface="Times New Roman" pitchFamily="18" charset="0"/>
                <a:cs typeface="Times New Roman" pitchFamily="18" charset="0"/>
              </a:rPr>
              <a:t>Установление размера тарифа СВ на ВНиМ для категории плательщиков, признаваемых субъектами (МСП) в размере 0 процентов в отношении части выплат в пользу физического лица, определяемого по итогам каждого календарного месяца как превышение на величиной МРОТ </a:t>
            </a:r>
          </a:p>
        </p:txBody>
      </p:sp>
      <p:graphicFrame>
        <p:nvGraphicFramePr>
          <p:cNvPr id="11" name="Таблица 10"/>
          <p:cNvGraphicFramePr>
            <a:graphicFrameLocks noGrp="1"/>
          </p:cNvGraphicFramePr>
          <p:nvPr/>
        </p:nvGraphicFramePr>
        <p:xfrm>
          <a:off x="280988" y="4913313"/>
          <a:ext cx="8642350" cy="1828800"/>
        </p:xfrm>
        <a:graphic>
          <a:graphicData uri="http://schemas.openxmlformats.org/drawingml/2006/table">
            <a:tbl>
              <a:tblPr firstRow="1" bandRow="1">
                <a:tableStyleId>{5C22544A-7EE6-4342-B048-85BDC9FD1C3A}</a:tableStyleId>
              </a:tblPr>
              <a:tblGrid>
                <a:gridCol w="4320480"/>
                <a:gridCol w="4320480"/>
              </a:tblGrid>
              <a:tr h="370840">
                <a:tc>
                  <a:txBody>
                    <a:bodyPr/>
                    <a:lstStyle/>
                    <a:p>
                      <a:pPr algn="ctr"/>
                      <a:r>
                        <a:rPr lang="ru-RU" dirty="0" smtClean="0">
                          <a:latin typeface="Times New Roman" panose="02020603050405020304" pitchFamily="18" charset="0"/>
                          <a:cs typeface="Times New Roman" panose="02020603050405020304" pitchFamily="18" charset="0"/>
                        </a:rPr>
                        <a:t>2020 год</a:t>
                      </a:r>
                    </a:p>
                    <a:p>
                      <a:pPr algn="ctr"/>
                      <a:r>
                        <a:rPr lang="ru-RU" baseline="0" dirty="0" smtClean="0">
                          <a:latin typeface="Times New Roman" panose="02020603050405020304" pitchFamily="18" charset="0"/>
                          <a:cs typeface="Times New Roman" panose="02020603050405020304" pitchFamily="18" charset="0"/>
                        </a:rPr>
                        <a:t>с 01.04.2020 г. до 31.12.2020 г. </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smtClean="0">
                          <a:latin typeface="Times New Roman" panose="02020603050405020304" pitchFamily="18" charset="0"/>
                          <a:cs typeface="Times New Roman" panose="02020603050405020304" pitchFamily="18" charset="0"/>
                        </a:rPr>
                        <a:t>2021 год</a:t>
                      </a:r>
                      <a:r>
                        <a:rPr lang="ru-RU" baseline="0" dirty="0" smtClean="0">
                          <a:latin typeface="Times New Roman" panose="02020603050405020304" pitchFamily="18" charset="0"/>
                          <a:cs typeface="Times New Roman" panose="02020603050405020304" pitchFamily="18" charset="0"/>
                        </a:rPr>
                        <a:t> и последующие </a:t>
                      </a:r>
                      <a:endParaRPr lang="ru-RU" dirty="0">
                        <a:latin typeface="Times New Roman" panose="02020603050405020304" pitchFamily="18" charset="0"/>
                        <a:cs typeface="Times New Roman" panose="02020603050405020304" pitchFamily="18" charset="0"/>
                      </a:endParaRPr>
                    </a:p>
                  </a:txBody>
                  <a:tcPr/>
                </a:tc>
              </a:tr>
              <a:tr h="370840">
                <a:tc>
                  <a:txBody>
                    <a:bodyPr/>
                    <a:lstStyle/>
                    <a:p>
                      <a:r>
                        <a:rPr lang="ru-RU" dirty="0" smtClean="0">
                          <a:latin typeface="Times New Roman" panose="02020603050405020304" pitchFamily="18" charset="0"/>
                          <a:cs typeface="Times New Roman" panose="02020603050405020304" pitchFamily="18" charset="0"/>
                        </a:rPr>
                        <a:t>*Статья 6 Федерального закона от 01.04.2020 № 102-ФЗ</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a:t>
                      </a:r>
                      <a:r>
                        <a:rPr lang="ru-RU" dirty="0" err="1" smtClean="0">
                          <a:latin typeface="Times New Roman" panose="02020603050405020304" pitchFamily="18" charset="0"/>
                          <a:cs typeface="Times New Roman" panose="02020603050405020304" pitchFamily="18" charset="0"/>
                        </a:rPr>
                        <a:t>пп</a:t>
                      </a:r>
                      <a:r>
                        <a:rPr lang="ru-RU" dirty="0" smtClean="0">
                          <a:latin typeface="Times New Roman" panose="02020603050405020304" pitchFamily="18" charset="0"/>
                          <a:cs typeface="Times New Roman" panose="02020603050405020304" pitchFamily="18" charset="0"/>
                        </a:rPr>
                        <a:t>. 17 п. 1 ст. 427 НК (часть вторая)</a:t>
                      </a:r>
                    </a:p>
                    <a:p>
                      <a:r>
                        <a:rPr lang="ru-RU" dirty="0" smtClean="0">
                          <a:latin typeface="Times New Roman" panose="02020603050405020304" pitchFamily="18" charset="0"/>
                          <a:cs typeface="Times New Roman" panose="02020603050405020304" pitchFamily="18" charset="0"/>
                        </a:rPr>
                        <a:t>Норма начинает действие в 01.01.2021 г., п.</a:t>
                      </a:r>
                      <a:r>
                        <a:rPr lang="ru-RU" baseline="0" dirty="0" smtClean="0">
                          <a:latin typeface="Times New Roman" panose="02020603050405020304" pitchFamily="18" charset="0"/>
                          <a:cs typeface="Times New Roman" panose="02020603050405020304" pitchFamily="18" charset="0"/>
                        </a:rPr>
                        <a:t> 9 ст. 1 Федерального закона от 01.04.2020 № 102-ФЗ</a:t>
                      </a:r>
                      <a:endParaRPr lang="ru-RU" dirty="0">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Группа 21"/>
          <p:cNvGrpSpPr>
            <a:grpSpLocks/>
          </p:cNvGrpSpPr>
          <p:nvPr/>
        </p:nvGrpSpPr>
        <p:grpSpPr bwMode="auto">
          <a:xfrm>
            <a:off x="-26988" y="168275"/>
            <a:ext cx="9144001" cy="785813"/>
            <a:chOff x="0" y="131763"/>
            <a:chExt cx="9144000" cy="785812"/>
          </a:xfrm>
        </p:grpSpPr>
        <p:sp>
          <p:nvSpPr>
            <p:cNvPr id="29706" name="Line 16"/>
            <p:cNvSpPr>
              <a:spLocks noChangeShapeType="1"/>
            </p:cNvSpPr>
            <p:nvPr/>
          </p:nvSpPr>
          <p:spPr bwMode="auto">
            <a:xfrm>
              <a:off x="0" y="622300"/>
              <a:ext cx="9144000" cy="0"/>
            </a:xfrm>
            <a:prstGeom prst="line">
              <a:avLst/>
            </a:prstGeom>
            <a:noFill/>
            <a:ln w="19050">
              <a:solidFill>
                <a:srgbClr val="7AA5D4"/>
              </a:solidFill>
              <a:round/>
              <a:headEnd/>
              <a:tailEnd/>
            </a:ln>
          </p:spPr>
          <p:txBody>
            <a:bodyPr/>
            <a:lstStyle/>
            <a:p>
              <a:endParaRPr lang="ru-RU"/>
            </a:p>
          </p:txBody>
        </p:sp>
        <p:sp>
          <p:nvSpPr>
            <p:cNvPr id="29707" name="Line 16"/>
            <p:cNvSpPr>
              <a:spLocks noChangeShapeType="1"/>
            </p:cNvSpPr>
            <p:nvPr/>
          </p:nvSpPr>
          <p:spPr bwMode="auto">
            <a:xfrm>
              <a:off x="0" y="692150"/>
              <a:ext cx="9144000" cy="0"/>
            </a:xfrm>
            <a:prstGeom prst="line">
              <a:avLst/>
            </a:prstGeom>
            <a:noFill/>
            <a:ln w="19050">
              <a:solidFill>
                <a:srgbClr val="7AA5D4"/>
              </a:solidFill>
              <a:round/>
              <a:headEnd/>
              <a:tailEnd/>
            </a:ln>
          </p:spPr>
          <p:txBody>
            <a:bodyPr/>
            <a:lstStyle/>
            <a:p>
              <a:endParaRPr lang="ru-RU"/>
            </a:p>
          </p:txBody>
        </p:sp>
        <p:pic>
          <p:nvPicPr>
            <p:cNvPr id="29708" name="Picture 2" descr="Logo1_color_CMYK"/>
            <p:cNvPicPr>
              <a:picLocks noChangeAspect="1" noChangeArrowheads="1"/>
            </p:cNvPicPr>
            <p:nvPr/>
          </p:nvPicPr>
          <p:blipFill>
            <a:blip r:embed="rId2">
              <a:clrChange>
                <a:clrFrom>
                  <a:srgbClr val="FEFDFB"/>
                </a:clrFrom>
                <a:clrTo>
                  <a:srgbClr val="FEFDFB">
                    <a:alpha val="0"/>
                  </a:srgbClr>
                </a:clrTo>
              </a:clrChange>
            </a:blip>
            <a:srcRect/>
            <a:stretch>
              <a:fillRect/>
            </a:stretch>
          </p:blipFill>
          <p:spPr bwMode="auto">
            <a:xfrm>
              <a:off x="211138" y="131763"/>
              <a:ext cx="879475" cy="785812"/>
            </a:xfrm>
            <a:prstGeom prst="rect">
              <a:avLst/>
            </a:prstGeom>
            <a:solidFill>
              <a:schemeClr val="bg1"/>
            </a:solidFill>
            <a:ln w="9525">
              <a:noFill/>
              <a:miter lim="800000"/>
              <a:headEnd/>
              <a:tailEnd/>
            </a:ln>
          </p:spPr>
        </p:pic>
      </p:grpSp>
      <p:sp>
        <p:nvSpPr>
          <p:cNvPr id="29698" name="Text Box 1"/>
          <p:cNvSpPr txBox="1">
            <a:spLocks noChangeArrowheads="1"/>
          </p:cNvSpPr>
          <p:nvPr/>
        </p:nvSpPr>
        <p:spPr bwMode="auto">
          <a:xfrm>
            <a:off x="1103313" y="-188913"/>
            <a:ext cx="8053387" cy="822326"/>
          </a:xfrm>
          <a:prstGeom prst="rect">
            <a:avLst/>
          </a:prstGeom>
          <a:noFill/>
          <a:ln w="9525">
            <a:noFill/>
            <a:miter lim="800000"/>
            <a:headEnd/>
            <a:tailEnd/>
          </a:ln>
        </p:spPr>
        <p:txBody>
          <a:bodyPr tIns="55080" anchor="ctr"/>
          <a:lstStyle/>
          <a:p>
            <a:pPr algn="just" defTabSz="449263" eaLnBrk="0" hangingPunct="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altLang="ru-RU" sz="1400" b="1">
              <a:solidFill>
                <a:schemeClr val="tx2"/>
              </a:solidFill>
              <a:latin typeface="Times New Roman" pitchFamily="18" charset="0"/>
              <a:cs typeface="Times New Roman" pitchFamily="18" charset="0"/>
            </a:endParaRPr>
          </a:p>
          <a:p>
            <a:pPr defTabSz="449263" eaLnBrk="0" hangingPunct="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ru-RU" sz="1200" b="1">
                <a:solidFill>
                  <a:srgbClr val="FF0000"/>
                </a:solidFill>
                <a:latin typeface="Times New Roman" pitchFamily="18" charset="0"/>
                <a:cs typeface="Times New Roman" pitchFamily="18" charset="0"/>
              </a:rPr>
              <a:t>РЕКОМЕНДУЕМЫЙ БЕСКОНТАКТНЫЙ СПОСОБ ОБРАЩЕНИЯ</a:t>
            </a:r>
          </a:p>
          <a:p>
            <a:pPr defTabSz="449263" eaLnBrk="0" hangingPunct="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ru-RU" sz="1200" b="1">
                <a:solidFill>
                  <a:srgbClr val="FF0000"/>
                </a:solidFill>
                <a:latin typeface="Times New Roman" pitchFamily="18" charset="0"/>
                <a:cs typeface="Times New Roman" pitchFamily="18" charset="0"/>
              </a:rPr>
              <a:t>В ИРКУТСКОЕ РЕГИОНАЛЬНОЕ ОТДЕЛЕНИЕ ФСС РФ</a:t>
            </a:r>
            <a:endParaRPr lang="ru-RU" altLang="ru-RU" sz="1200" b="1">
              <a:solidFill>
                <a:schemeClr val="tx2"/>
              </a:solidFill>
              <a:latin typeface="Times New Roman" pitchFamily="18" charset="0"/>
              <a:cs typeface="Times New Roman" pitchFamily="18" charset="0"/>
            </a:endParaRPr>
          </a:p>
        </p:txBody>
      </p:sp>
      <p:sp>
        <p:nvSpPr>
          <p:cNvPr id="29699" name="TextBox 14"/>
          <p:cNvSpPr txBox="1">
            <a:spLocks noChangeArrowheads="1"/>
          </p:cNvSpPr>
          <p:nvPr/>
        </p:nvSpPr>
        <p:spPr bwMode="auto">
          <a:xfrm>
            <a:off x="144463" y="960438"/>
            <a:ext cx="4714875" cy="400050"/>
          </a:xfrm>
          <a:prstGeom prst="rect">
            <a:avLst/>
          </a:prstGeom>
          <a:solidFill>
            <a:schemeClr val="accent1"/>
          </a:solidFill>
          <a:ln w="9525">
            <a:solidFill>
              <a:schemeClr val="accent1"/>
            </a:solidFill>
            <a:miter lim="800000"/>
            <a:headEnd/>
            <a:tailEnd/>
          </a:ln>
        </p:spPr>
        <p:txBody>
          <a:bodyPr>
            <a:spAutoFit/>
          </a:bodyPr>
          <a:lstStyle/>
          <a:p>
            <a:pPr eaLnBrk="0" hangingPunct="0"/>
            <a:r>
              <a:rPr lang="ru-RU" sz="2000" b="1">
                <a:solidFill>
                  <a:schemeClr val="bg1"/>
                </a:solidFill>
                <a:latin typeface="Times New Roman" pitchFamily="18" charset="0"/>
                <a:cs typeface="Times New Roman" pitchFamily="18" charset="0"/>
              </a:rPr>
              <a:t>Способы обращения:</a:t>
            </a:r>
          </a:p>
        </p:txBody>
      </p:sp>
      <p:sp>
        <p:nvSpPr>
          <p:cNvPr id="29700" name="TextBox 15"/>
          <p:cNvSpPr txBox="1">
            <a:spLocks noChangeArrowheads="1"/>
          </p:cNvSpPr>
          <p:nvPr/>
        </p:nvSpPr>
        <p:spPr bwMode="auto">
          <a:xfrm>
            <a:off x="144463" y="1360488"/>
            <a:ext cx="4702175" cy="1477962"/>
          </a:xfrm>
          <a:prstGeom prst="rect">
            <a:avLst/>
          </a:prstGeom>
          <a:noFill/>
          <a:ln w="9525">
            <a:solidFill>
              <a:schemeClr val="accent1"/>
            </a:solidFill>
            <a:miter lim="800000"/>
            <a:headEnd/>
            <a:tailEnd/>
          </a:ln>
        </p:spPr>
        <p:txBody>
          <a:bodyPr>
            <a:spAutoFit/>
          </a:bodyPr>
          <a:lstStyle/>
          <a:p>
            <a:pPr marL="285750" indent="-285750" algn="just" eaLnBrk="0" hangingPunct="0">
              <a:buFont typeface="Wingdings" pitchFamily="2" charset="2"/>
              <a:buChar char="ü"/>
            </a:pPr>
            <a:r>
              <a:rPr lang="ru-RU" sz="1500">
                <a:latin typeface="Times New Roman" pitchFamily="18" charset="0"/>
                <a:cs typeface="Times New Roman" pitchFamily="18" charset="0"/>
              </a:rPr>
              <a:t>Единый портал «</a:t>
            </a:r>
            <a:r>
              <a:rPr lang="ru-RU" sz="1500">
                <a:solidFill>
                  <a:schemeClr val="tx2"/>
                </a:solidFill>
                <a:latin typeface="Times New Roman" pitchFamily="18" charset="0"/>
                <a:cs typeface="Times New Roman" pitchFamily="18" charset="0"/>
              </a:rPr>
              <a:t>Гос</a:t>
            </a:r>
            <a:r>
              <a:rPr lang="ru-RU" sz="1500">
                <a:solidFill>
                  <a:srgbClr val="FF0000"/>
                </a:solidFill>
                <a:latin typeface="Times New Roman" pitchFamily="18" charset="0"/>
                <a:cs typeface="Times New Roman" pitchFamily="18" charset="0"/>
              </a:rPr>
              <a:t>услуги</a:t>
            </a:r>
            <a:r>
              <a:rPr lang="ru-RU" sz="1500">
                <a:latin typeface="Times New Roman" pitchFamily="18" charset="0"/>
                <a:cs typeface="Times New Roman" pitchFamily="18" charset="0"/>
              </a:rPr>
              <a:t>» - </a:t>
            </a:r>
            <a:r>
              <a:rPr lang="en-US" sz="1500">
                <a:solidFill>
                  <a:schemeClr val="accent1"/>
                </a:solidFill>
                <a:latin typeface="Times New Roman" pitchFamily="18" charset="0"/>
                <a:cs typeface="Times New Roman" pitchFamily="18" charset="0"/>
                <a:hlinkClick r:id="rId3"/>
              </a:rPr>
              <a:t>www.gosuslugi.ru</a:t>
            </a:r>
            <a:r>
              <a:rPr lang="ru-RU" sz="1500">
                <a:solidFill>
                  <a:schemeClr val="accent1"/>
                </a:solidFill>
                <a:latin typeface="Times New Roman" pitchFamily="18" charset="0"/>
                <a:cs typeface="Times New Roman" pitchFamily="18" charset="0"/>
              </a:rPr>
              <a:t> </a:t>
            </a:r>
            <a:r>
              <a:rPr lang="ru-RU" sz="1500">
                <a:latin typeface="Times New Roman" pitchFamily="18" charset="0"/>
                <a:cs typeface="Times New Roman" pitchFamily="18" charset="0"/>
              </a:rPr>
              <a:t>– БЫСТРО, УДОБНО, ДОСТУПНО!</a:t>
            </a:r>
          </a:p>
          <a:p>
            <a:pPr marL="285750" indent="-285750" algn="just" eaLnBrk="0" hangingPunct="0">
              <a:buFont typeface="Wingdings" pitchFamily="2" charset="2"/>
              <a:buChar char="ü"/>
            </a:pPr>
            <a:r>
              <a:rPr lang="ru-RU" sz="1500" b="1">
                <a:solidFill>
                  <a:srgbClr val="FF0000"/>
                </a:solidFill>
                <a:latin typeface="Times New Roman" pitchFamily="18" charset="0"/>
                <a:cs typeface="Times New Roman" pitchFamily="18" charset="0"/>
              </a:rPr>
              <a:t>Кабинет получателя услуг/страхователя </a:t>
            </a:r>
            <a:r>
              <a:rPr lang="ru-RU" sz="1500">
                <a:latin typeface="Times New Roman" pitchFamily="18" charset="0"/>
                <a:cs typeface="Times New Roman" pitchFamily="18" charset="0"/>
              </a:rPr>
              <a:t>– </a:t>
            </a:r>
            <a:r>
              <a:rPr lang="en-US" sz="1500" u="sng">
                <a:solidFill>
                  <a:srgbClr val="0000FF"/>
                </a:solidFill>
                <a:latin typeface="Times New Roman" pitchFamily="18" charset="0"/>
                <a:cs typeface="Times New Roman" pitchFamily="18" charset="0"/>
              </a:rPr>
              <a:t>lk.fss.ru</a:t>
            </a:r>
            <a:r>
              <a:rPr lang="en-US" sz="1500">
                <a:latin typeface="Times New Roman" pitchFamily="18" charset="0"/>
                <a:cs typeface="Times New Roman" pitchFamily="18" charset="0"/>
              </a:rPr>
              <a:t> </a:t>
            </a:r>
          </a:p>
          <a:p>
            <a:pPr marL="285750" indent="-285750" algn="just" eaLnBrk="0" hangingPunct="0">
              <a:buFont typeface="Wingdings" pitchFamily="2" charset="2"/>
              <a:buChar char="ü"/>
            </a:pPr>
            <a:r>
              <a:rPr lang="ru-RU" sz="1500">
                <a:latin typeface="Times New Roman" pitchFamily="18" charset="0"/>
                <a:cs typeface="Times New Roman" pitchFamily="18" charset="0"/>
              </a:rPr>
              <a:t>МФЦ</a:t>
            </a:r>
          </a:p>
          <a:p>
            <a:pPr marL="285750" indent="-285750" algn="just" eaLnBrk="0" hangingPunct="0">
              <a:buFont typeface="Wingdings" pitchFamily="2" charset="2"/>
              <a:buChar char="ü"/>
            </a:pPr>
            <a:r>
              <a:rPr lang="ru-RU" sz="1500">
                <a:latin typeface="Times New Roman" pitchFamily="18" charset="0"/>
                <a:cs typeface="Times New Roman" pitchFamily="18" charset="0"/>
              </a:rPr>
              <a:t>«Почта России»</a:t>
            </a:r>
          </a:p>
        </p:txBody>
      </p:sp>
      <p:pic>
        <p:nvPicPr>
          <p:cNvPr id="29701" name="Рисунок 8"/>
          <p:cNvPicPr>
            <a:picLocks noChangeAspect="1"/>
          </p:cNvPicPr>
          <p:nvPr/>
        </p:nvPicPr>
        <p:blipFill>
          <a:blip r:embed="rId4"/>
          <a:srcRect t="9401" r="35039" b="5202"/>
          <a:stretch>
            <a:fillRect/>
          </a:stretch>
        </p:blipFill>
        <p:spPr bwMode="auto">
          <a:xfrm>
            <a:off x="168275" y="3516313"/>
            <a:ext cx="3886200" cy="2873375"/>
          </a:xfrm>
          <a:prstGeom prst="rect">
            <a:avLst/>
          </a:prstGeom>
          <a:noFill/>
          <a:ln w="9525">
            <a:noFill/>
            <a:miter lim="800000"/>
            <a:headEnd/>
            <a:tailEnd/>
          </a:ln>
        </p:spPr>
      </p:pic>
      <p:sp>
        <p:nvSpPr>
          <p:cNvPr id="23" name="TextBox 22"/>
          <p:cNvSpPr txBox="1"/>
          <p:nvPr/>
        </p:nvSpPr>
        <p:spPr>
          <a:xfrm>
            <a:off x="4073525" y="3171825"/>
            <a:ext cx="5006975" cy="1093788"/>
          </a:xfrm>
          <a:prstGeom prst="rect">
            <a:avLst/>
          </a:prstGeom>
          <a:solidFill>
            <a:schemeClr val="tx2">
              <a:lumMod val="40000"/>
              <a:lumOff val="60000"/>
            </a:schemeClr>
          </a:solidFill>
          <a:ln>
            <a:solidFill>
              <a:schemeClr val="accent1"/>
            </a:solidFill>
          </a:ln>
        </p:spPr>
        <p:txBody>
          <a:bodyPr>
            <a:spAutoFit/>
          </a:bodyPr>
          <a:lstStyle/>
          <a:p>
            <a:pPr algn="ctr" eaLnBrk="0" hangingPunct="0">
              <a:defRPr/>
            </a:pPr>
            <a:r>
              <a:rPr lang="ru-RU" sz="2000" b="1" dirty="0">
                <a:solidFill>
                  <a:schemeClr val="bg1"/>
                </a:solidFill>
                <a:latin typeface="Times New Roman" panose="02020603050405020304" pitchFamily="18" charset="0"/>
                <a:cs typeface="Times New Roman" panose="02020603050405020304" pitchFamily="18" charset="0"/>
              </a:rPr>
              <a:t>Официальный сайт Иркутского регионального отделения ФСС РФ: </a:t>
            </a:r>
            <a:r>
              <a:rPr lang="en-US" sz="2500" b="1" dirty="0">
                <a:solidFill>
                  <a:srgbClr val="C00000"/>
                </a:solidFill>
                <a:latin typeface="Times New Roman" panose="02020603050405020304" pitchFamily="18" charset="0"/>
                <a:cs typeface="Times New Roman" panose="02020603050405020304" pitchFamily="18" charset="0"/>
              </a:rPr>
              <a:t>r38.fss.ru</a:t>
            </a:r>
            <a:r>
              <a:rPr lang="ru-RU" sz="2500" b="1" dirty="0">
                <a:solidFill>
                  <a:srgbClr val="C00000"/>
                </a:solidFill>
                <a:latin typeface="Times New Roman" panose="02020603050405020304" pitchFamily="18" charset="0"/>
                <a:cs typeface="Times New Roman" panose="02020603050405020304" pitchFamily="18" charset="0"/>
              </a:rPr>
              <a:t> </a:t>
            </a:r>
          </a:p>
        </p:txBody>
      </p:sp>
      <p:sp>
        <p:nvSpPr>
          <p:cNvPr id="25" name="TextBox 24"/>
          <p:cNvSpPr txBox="1"/>
          <p:nvPr/>
        </p:nvSpPr>
        <p:spPr>
          <a:xfrm>
            <a:off x="4084638" y="5651500"/>
            <a:ext cx="5006975" cy="1092200"/>
          </a:xfrm>
          <a:prstGeom prst="rect">
            <a:avLst/>
          </a:prstGeom>
          <a:solidFill>
            <a:schemeClr val="tx2">
              <a:lumMod val="40000"/>
              <a:lumOff val="60000"/>
            </a:schemeClr>
          </a:solidFill>
          <a:ln>
            <a:solidFill>
              <a:schemeClr val="accent1"/>
            </a:solidFill>
          </a:ln>
        </p:spPr>
        <p:txBody>
          <a:bodyPr>
            <a:spAutoFit/>
          </a:bodyPr>
          <a:lstStyle/>
          <a:p>
            <a:pPr algn="ctr" eaLnBrk="0" hangingPunct="0">
              <a:defRPr/>
            </a:pPr>
            <a:r>
              <a:rPr lang="ru-RU" sz="2000" b="1" dirty="0">
                <a:solidFill>
                  <a:schemeClr val="bg1"/>
                </a:solidFill>
                <a:latin typeface="Times New Roman" panose="02020603050405020304" pitchFamily="18" charset="0"/>
                <a:cs typeface="Times New Roman" panose="02020603050405020304" pitchFamily="18" charset="0"/>
              </a:rPr>
              <a:t>Горячая линия по вопросам оформления больничных по карантину для лиц 65+: </a:t>
            </a:r>
          </a:p>
          <a:p>
            <a:pPr algn="ctr" eaLnBrk="0" hangingPunct="0">
              <a:defRPr/>
            </a:pPr>
            <a:r>
              <a:rPr lang="ru-RU" sz="2500" b="1" dirty="0">
                <a:solidFill>
                  <a:srgbClr val="C00000"/>
                </a:solidFill>
                <a:latin typeface="Times New Roman" panose="02020603050405020304" pitchFamily="18" charset="0"/>
                <a:cs typeface="Times New Roman" panose="02020603050405020304" pitchFamily="18" charset="0"/>
              </a:rPr>
              <a:t>8 (3952) 25-96-80 </a:t>
            </a:r>
          </a:p>
        </p:txBody>
      </p:sp>
      <p:sp>
        <p:nvSpPr>
          <p:cNvPr id="26" name="TextBox 25"/>
          <p:cNvSpPr txBox="1"/>
          <p:nvPr/>
        </p:nvSpPr>
        <p:spPr>
          <a:xfrm>
            <a:off x="4084638" y="4406900"/>
            <a:ext cx="5006975" cy="1092200"/>
          </a:xfrm>
          <a:prstGeom prst="rect">
            <a:avLst/>
          </a:prstGeom>
          <a:solidFill>
            <a:schemeClr val="tx2">
              <a:lumMod val="40000"/>
              <a:lumOff val="60000"/>
            </a:schemeClr>
          </a:solidFill>
          <a:ln>
            <a:solidFill>
              <a:schemeClr val="accent1"/>
            </a:solidFill>
          </a:ln>
        </p:spPr>
        <p:txBody>
          <a:bodyPr>
            <a:spAutoFit/>
          </a:bodyPr>
          <a:lstStyle/>
          <a:p>
            <a:pPr algn="ctr" eaLnBrk="0" hangingPunct="0">
              <a:defRPr/>
            </a:pPr>
            <a:r>
              <a:rPr lang="ru-RU" sz="2000" b="1" dirty="0">
                <a:solidFill>
                  <a:schemeClr val="bg1"/>
                </a:solidFill>
                <a:latin typeface="Times New Roman" panose="02020603050405020304" pitchFamily="18" charset="0"/>
                <a:cs typeface="Times New Roman" panose="02020603050405020304" pitchFamily="18" charset="0"/>
              </a:rPr>
              <a:t>Горячая линия по вопросам оформления больничных по карантину: </a:t>
            </a:r>
          </a:p>
          <a:p>
            <a:pPr algn="ctr" eaLnBrk="0" hangingPunct="0">
              <a:defRPr/>
            </a:pPr>
            <a:r>
              <a:rPr lang="ru-RU" sz="2500" b="1" dirty="0">
                <a:solidFill>
                  <a:srgbClr val="C00000"/>
                </a:solidFill>
                <a:latin typeface="Times New Roman" panose="02020603050405020304" pitchFamily="18" charset="0"/>
                <a:cs typeface="Times New Roman" panose="02020603050405020304" pitchFamily="18" charset="0"/>
              </a:rPr>
              <a:t>8 (3952) 25-96-69 </a:t>
            </a:r>
          </a:p>
        </p:txBody>
      </p:sp>
      <p:pic>
        <p:nvPicPr>
          <p:cNvPr id="29705" name="Рисунок 16"/>
          <p:cNvPicPr>
            <a:picLocks noChangeAspect="1"/>
          </p:cNvPicPr>
          <p:nvPr/>
        </p:nvPicPr>
        <p:blipFill>
          <a:blip r:embed="rId5"/>
          <a:srcRect/>
          <a:stretch>
            <a:fillRect/>
          </a:stretch>
        </p:blipFill>
        <p:spPr bwMode="auto">
          <a:xfrm>
            <a:off x="5394325" y="993775"/>
            <a:ext cx="2859088" cy="18446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Группа 21"/>
          <p:cNvGrpSpPr>
            <a:grpSpLocks/>
          </p:cNvGrpSpPr>
          <p:nvPr/>
        </p:nvGrpSpPr>
        <p:grpSpPr bwMode="auto">
          <a:xfrm>
            <a:off x="0" y="128588"/>
            <a:ext cx="9144000" cy="785812"/>
            <a:chOff x="0" y="131763"/>
            <a:chExt cx="9144000" cy="785812"/>
          </a:xfrm>
        </p:grpSpPr>
        <p:sp>
          <p:nvSpPr>
            <p:cNvPr id="30724" name="Line 16"/>
            <p:cNvSpPr>
              <a:spLocks noChangeShapeType="1"/>
            </p:cNvSpPr>
            <p:nvPr/>
          </p:nvSpPr>
          <p:spPr bwMode="auto">
            <a:xfrm>
              <a:off x="0" y="622300"/>
              <a:ext cx="9144000" cy="0"/>
            </a:xfrm>
            <a:prstGeom prst="line">
              <a:avLst/>
            </a:prstGeom>
            <a:noFill/>
            <a:ln w="19050">
              <a:solidFill>
                <a:srgbClr val="7AA5D4"/>
              </a:solidFill>
              <a:round/>
              <a:headEnd/>
              <a:tailEnd/>
            </a:ln>
          </p:spPr>
          <p:txBody>
            <a:bodyPr/>
            <a:lstStyle/>
            <a:p>
              <a:endParaRPr lang="ru-RU"/>
            </a:p>
          </p:txBody>
        </p:sp>
        <p:sp>
          <p:nvSpPr>
            <p:cNvPr id="30725" name="Line 16"/>
            <p:cNvSpPr>
              <a:spLocks noChangeShapeType="1"/>
            </p:cNvSpPr>
            <p:nvPr/>
          </p:nvSpPr>
          <p:spPr bwMode="auto">
            <a:xfrm>
              <a:off x="0" y="692150"/>
              <a:ext cx="9144000" cy="0"/>
            </a:xfrm>
            <a:prstGeom prst="line">
              <a:avLst/>
            </a:prstGeom>
            <a:noFill/>
            <a:ln w="19050">
              <a:solidFill>
                <a:srgbClr val="7AA5D4"/>
              </a:solidFill>
              <a:round/>
              <a:headEnd/>
              <a:tailEnd/>
            </a:ln>
          </p:spPr>
          <p:txBody>
            <a:bodyPr/>
            <a:lstStyle/>
            <a:p>
              <a:endParaRPr lang="ru-RU"/>
            </a:p>
          </p:txBody>
        </p:sp>
        <p:pic>
          <p:nvPicPr>
            <p:cNvPr id="30726" name="Picture 2" descr="Logo1_color_CMYK"/>
            <p:cNvPicPr>
              <a:picLocks noChangeAspect="1" noChangeArrowheads="1"/>
            </p:cNvPicPr>
            <p:nvPr/>
          </p:nvPicPr>
          <p:blipFill>
            <a:blip r:embed="rId2">
              <a:clrChange>
                <a:clrFrom>
                  <a:srgbClr val="FEFDFB"/>
                </a:clrFrom>
                <a:clrTo>
                  <a:srgbClr val="FEFDFB">
                    <a:alpha val="0"/>
                  </a:srgbClr>
                </a:clrTo>
              </a:clrChange>
            </a:blip>
            <a:srcRect/>
            <a:stretch>
              <a:fillRect/>
            </a:stretch>
          </p:blipFill>
          <p:spPr bwMode="auto">
            <a:xfrm>
              <a:off x="211138" y="131763"/>
              <a:ext cx="879475" cy="785812"/>
            </a:xfrm>
            <a:prstGeom prst="rect">
              <a:avLst/>
            </a:prstGeom>
            <a:solidFill>
              <a:schemeClr val="bg1"/>
            </a:solidFill>
            <a:ln w="9525">
              <a:noFill/>
              <a:miter lim="800000"/>
              <a:headEnd/>
              <a:tailEnd/>
            </a:ln>
          </p:spPr>
        </p:pic>
        <p:sp>
          <p:nvSpPr>
            <p:cNvPr id="30727" name="Rectangle 2"/>
            <p:cNvSpPr>
              <a:spLocks noChangeArrowheads="1"/>
            </p:cNvSpPr>
            <p:nvPr/>
          </p:nvSpPr>
          <p:spPr bwMode="auto">
            <a:xfrm>
              <a:off x="1234121" y="333375"/>
              <a:ext cx="6669088" cy="446088"/>
            </a:xfrm>
            <a:prstGeom prst="rect">
              <a:avLst/>
            </a:prstGeom>
            <a:noFill/>
            <a:ln w="9525">
              <a:noFill/>
              <a:miter lim="800000"/>
              <a:headEnd/>
              <a:tailEnd/>
            </a:ln>
          </p:spPr>
          <p:txBody>
            <a:bodyPr lIns="90000" tIns="46800" rIns="90000" bIns="46800" anchor="ctr"/>
            <a:lstStyle/>
            <a:p>
              <a:pPr>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100" b="1">
                  <a:solidFill>
                    <a:srgbClr val="00549A"/>
                  </a:solidFill>
                  <a:latin typeface="Arial" charset="0"/>
                </a:rPr>
                <a:t> </a:t>
              </a:r>
              <a:r>
                <a:rPr lang="ru-RU" altLang="ru-RU" sz="1600" b="1">
                  <a:solidFill>
                    <a:srgbClr val="FF0000"/>
                  </a:solidFill>
                  <a:latin typeface="Times New Roman" pitchFamily="18" charset="0"/>
                  <a:cs typeface="Times New Roman" pitchFamily="18" charset="0"/>
                </a:rPr>
                <a:t>ЛИЧНЫЕ  КАБИНЕТЫ     </a:t>
              </a:r>
              <a:r>
                <a:rPr lang="ru-RU" altLang="ru-RU" b="1" u="sng">
                  <a:solidFill>
                    <a:srgbClr val="002060"/>
                  </a:solidFill>
                  <a:latin typeface="Times New Roman" pitchFamily="18" charset="0"/>
                  <a:cs typeface="Times New Roman" pitchFamily="18" charset="0"/>
                </a:rPr>
                <a:t>lk.fss.ru</a:t>
              </a:r>
              <a:r>
                <a:rPr lang="ru-RU" altLang="ru-RU" b="1">
                  <a:solidFill>
                    <a:srgbClr val="002060"/>
                  </a:solidFill>
                  <a:latin typeface="Times New Roman" pitchFamily="18" charset="0"/>
                  <a:cs typeface="Times New Roman" pitchFamily="18" charset="0"/>
                </a:rPr>
                <a:t>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600" b="1">
                  <a:solidFill>
                    <a:srgbClr val="FF0000"/>
                  </a:solidFill>
                  <a:latin typeface="Times New Roman" pitchFamily="18" charset="0"/>
                  <a:cs typeface="Times New Roman" pitchFamily="18" charset="0"/>
                </a:rPr>
                <a:t> </a:t>
              </a:r>
            </a:p>
          </p:txBody>
        </p:sp>
      </p:grpSp>
      <p:pic>
        <p:nvPicPr>
          <p:cNvPr id="6" name="Рисунок 5">
            <a:extLst>
              <a:ext uri="{FF2B5EF4-FFF2-40B4-BE49-F238E27FC236}"/>
            </a:extLst>
          </p:cNvPr>
          <p:cNvPicPr>
            <a:picLocks noChangeAspect="1"/>
          </p:cNvPicPr>
          <p:nvPr/>
        </p:nvPicPr>
        <p:blipFill>
          <a:blip r:embed="rId3"/>
          <a:stretch>
            <a:fillRect/>
          </a:stretch>
        </p:blipFill>
        <p:spPr>
          <a:xfrm>
            <a:off x="755650" y="1058863"/>
            <a:ext cx="7537450" cy="3478212"/>
          </a:xfrm>
          <a:prstGeom prst="rect">
            <a:avLst/>
          </a:prstGeom>
          <a:solidFill>
            <a:schemeClr val="bg1">
              <a:lumMod val="85000"/>
            </a:schemeClr>
          </a:solidFill>
          <a:ln w="57150">
            <a:solidFill>
              <a:schemeClr val="bg1">
                <a:lumMod val="50000"/>
              </a:schemeClr>
            </a:solidFill>
          </a:ln>
        </p:spPr>
      </p:pic>
      <p:sp>
        <p:nvSpPr>
          <p:cNvPr id="7" name="TextBox 6">
            <a:extLst>
              <a:ext uri="{FF2B5EF4-FFF2-40B4-BE49-F238E27FC236}"/>
            </a:extLst>
          </p:cNvPr>
          <p:cNvSpPr txBox="1"/>
          <p:nvPr/>
        </p:nvSpPr>
        <p:spPr>
          <a:xfrm>
            <a:off x="684213" y="4724400"/>
            <a:ext cx="7704137" cy="2062163"/>
          </a:xfrm>
          <a:prstGeom prst="rect">
            <a:avLst/>
          </a:prstGeom>
          <a:solidFill>
            <a:schemeClr val="bg1">
              <a:lumMod val="95000"/>
            </a:schemeClr>
          </a:solidFill>
        </p:spPr>
        <p:txBody>
          <a:bodyPr>
            <a:spAutoFit/>
          </a:bodyPr>
          <a:lstStyle/>
          <a:p>
            <a:pPr algn="ctr" eaLnBrk="0" hangingPunct="0">
              <a:defRPr/>
            </a:pPr>
            <a:r>
              <a:rPr lang="ru-RU" sz="1600" dirty="0">
                <a:solidFill>
                  <a:srgbClr val="002060"/>
                </a:solidFill>
                <a:latin typeface="Times New Roman" panose="02020603050405020304" pitchFamily="18" charset="0"/>
                <a:cs typeface="Times New Roman" panose="02020603050405020304" pitchFamily="18" charset="0"/>
              </a:rPr>
              <a:t>Личный кабинет страхователя размещен в интернете по адресу:</a:t>
            </a:r>
          </a:p>
          <a:p>
            <a:pPr algn="ctr" eaLnBrk="0" hangingPunct="0">
              <a:defRPr/>
            </a:pPr>
            <a:r>
              <a:rPr lang="ru-RU" sz="1600" dirty="0">
                <a:solidFill>
                  <a:srgbClr val="002060"/>
                </a:solidFill>
                <a:latin typeface="Times New Roman" panose="02020603050405020304" pitchFamily="18" charset="0"/>
                <a:cs typeface="Times New Roman" panose="02020603050405020304" pitchFamily="18" charset="0"/>
              </a:rPr>
              <a:t> </a:t>
            </a:r>
            <a:r>
              <a:rPr lang="en" sz="1600" dirty="0">
                <a:solidFill>
                  <a:srgbClr val="002060"/>
                </a:solidFill>
                <a:latin typeface="Times New Roman" panose="02020603050405020304" pitchFamily="18" charset="0"/>
                <a:cs typeface="Times New Roman" panose="02020603050405020304" pitchFamily="18" charset="0"/>
                <a:hlinkClick r:id="rId4"/>
              </a:rPr>
              <a:t>https://cabinets.fss.ru/insurer/</a:t>
            </a:r>
            <a:r>
              <a:rPr lang="en" sz="1600" dirty="0">
                <a:solidFill>
                  <a:srgbClr val="002060"/>
                </a:solidFill>
                <a:latin typeface="Times New Roman" panose="02020603050405020304" pitchFamily="18" charset="0"/>
                <a:cs typeface="Times New Roman" panose="02020603050405020304" pitchFamily="18" charset="0"/>
              </a:rPr>
              <a:t> </a:t>
            </a:r>
            <a:endParaRPr lang="ru-RU" sz="1600" dirty="0">
              <a:solidFill>
                <a:srgbClr val="002060"/>
              </a:solidFill>
              <a:latin typeface="Times New Roman" panose="02020603050405020304" pitchFamily="18" charset="0"/>
              <a:cs typeface="Times New Roman" panose="02020603050405020304" pitchFamily="18" charset="0"/>
            </a:endParaRPr>
          </a:p>
          <a:p>
            <a:pPr algn="ctr" eaLnBrk="0" hangingPunct="0">
              <a:defRPr/>
            </a:pPr>
            <a:endParaRPr lang="ru-RU" sz="1600" dirty="0">
              <a:solidFill>
                <a:srgbClr val="002060"/>
              </a:solidFill>
              <a:latin typeface="Times New Roman" panose="02020603050405020304" pitchFamily="18" charset="0"/>
              <a:cs typeface="Times New Roman" panose="02020603050405020304" pitchFamily="18" charset="0"/>
            </a:endParaRPr>
          </a:p>
          <a:p>
            <a:pPr algn="ctr" eaLnBrk="0" hangingPunct="0">
              <a:defRPr/>
            </a:pPr>
            <a:r>
              <a:rPr lang="ru-RU" sz="1600" dirty="0">
                <a:solidFill>
                  <a:srgbClr val="002060"/>
                </a:solidFill>
                <a:latin typeface="Times New Roman" panose="02020603050405020304" pitchFamily="18" charset="0"/>
                <a:cs typeface="Times New Roman" panose="02020603050405020304" pitchFamily="18" charset="0"/>
              </a:rPr>
              <a:t>личный кабинет получателя </a:t>
            </a:r>
            <a:r>
              <a:rPr lang="ru-RU" sz="1600" dirty="0">
                <a:solidFill>
                  <a:srgbClr val="002060"/>
                </a:solidFill>
                <a:latin typeface="Times New Roman" panose="02020603050405020304" pitchFamily="18" charset="0"/>
                <a:cs typeface="Times New Roman" panose="02020603050405020304" pitchFamily="18" charset="0"/>
              </a:rPr>
              <a:t>услуг (застрахованного) по </a:t>
            </a:r>
            <a:r>
              <a:rPr lang="ru-RU" sz="1600" dirty="0">
                <a:solidFill>
                  <a:srgbClr val="002060"/>
                </a:solidFill>
                <a:latin typeface="Times New Roman" panose="02020603050405020304" pitchFamily="18" charset="0"/>
                <a:cs typeface="Times New Roman" panose="02020603050405020304" pitchFamily="18" charset="0"/>
              </a:rPr>
              <a:t>адресу: </a:t>
            </a:r>
          </a:p>
          <a:p>
            <a:pPr algn="ctr" eaLnBrk="0" hangingPunct="0">
              <a:defRPr/>
            </a:pPr>
            <a:r>
              <a:rPr lang="en" sz="1600" dirty="0">
                <a:solidFill>
                  <a:srgbClr val="002060"/>
                </a:solidFill>
                <a:latin typeface="Times New Roman" panose="02020603050405020304" pitchFamily="18" charset="0"/>
                <a:cs typeface="Times New Roman" panose="02020603050405020304" pitchFamily="18" charset="0"/>
                <a:hlinkClick r:id="rId5"/>
              </a:rPr>
              <a:t>https://lk.fss.ru/recipient/</a:t>
            </a:r>
            <a:r>
              <a:rPr lang="en" sz="1600" dirty="0">
                <a:solidFill>
                  <a:srgbClr val="002060"/>
                </a:solidFill>
                <a:latin typeface="Times New Roman" panose="02020603050405020304" pitchFamily="18" charset="0"/>
                <a:cs typeface="Times New Roman" panose="02020603050405020304" pitchFamily="18" charset="0"/>
              </a:rPr>
              <a:t> </a:t>
            </a:r>
            <a:endParaRPr lang="ru-RU" sz="1600" dirty="0">
              <a:solidFill>
                <a:srgbClr val="002060"/>
              </a:solidFill>
              <a:latin typeface="Times New Roman" panose="02020603050405020304" pitchFamily="18" charset="0"/>
              <a:cs typeface="Times New Roman" panose="02020603050405020304" pitchFamily="18" charset="0"/>
            </a:endParaRPr>
          </a:p>
          <a:p>
            <a:pPr algn="ctr" eaLnBrk="0" hangingPunct="0">
              <a:defRPr/>
            </a:pPr>
            <a:endParaRPr lang="ru-RU" sz="1600" dirty="0">
              <a:solidFill>
                <a:srgbClr val="002060"/>
              </a:solidFill>
              <a:latin typeface="Times New Roman" panose="02020603050405020304" pitchFamily="18" charset="0"/>
              <a:cs typeface="Times New Roman" panose="02020603050405020304" pitchFamily="18" charset="0"/>
            </a:endParaRPr>
          </a:p>
          <a:p>
            <a:pPr algn="ctr" eaLnBrk="0" hangingPunct="0">
              <a:defRPr/>
            </a:pPr>
            <a:r>
              <a:rPr lang="ru-RU" sz="1600" b="1" dirty="0">
                <a:solidFill>
                  <a:srgbClr val="FF0000"/>
                </a:solidFill>
                <a:latin typeface="Times New Roman" panose="02020603050405020304" pitchFamily="18" charset="0"/>
                <a:cs typeface="Times New Roman" panose="02020603050405020304" pitchFamily="18" charset="0"/>
              </a:rPr>
              <a:t>для доступа в личные кабинеты  используются те же логин и пароль, </a:t>
            </a:r>
          </a:p>
          <a:p>
            <a:pPr algn="ctr" eaLnBrk="0" hangingPunct="0">
              <a:defRPr/>
            </a:pPr>
            <a:r>
              <a:rPr lang="ru-RU" sz="1600" b="1" dirty="0">
                <a:solidFill>
                  <a:srgbClr val="FF0000"/>
                </a:solidFill>
                <a:latin typeface="Times New Roman" panose="02020603050405020304" pitchFamily="18" charset="0"/>
                <a:cs typeface="Times New Roman" panose="02020603050405020304" pitchFamily="18" charset="0"/>
              </a:rPr>
              <a:t>что и для Единого портала </a:t>
            </a:r>
            <a:r>
              <a:rPr lang="ru-RU" sz="1600" b="1" dirty="0" err="1">
                <a:solidFill>
                  <a:srgbClr val="FF0000"/>
                </a:solidFill>
                <a:latin typeface="Times New Roman" panose="02020603050405020304" pitchFamily="18" charset="0"/>
                <a:cs typeface="Times New Roman" panose="02020603050405020304" pitchFamily="18" charset="0"/>
              </a:rPr>
              <a:t>госуслуг</a:t>
            </a:r>
            <a:endParaRPr lang="ru-RU" sz="1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Текст 2"/>
          <p:cNvSpPr>
            <a:spLocks noGrp="1"/>
          </p:cNvSpPr>
          <p:nvPr>
            <p:ph type="body" idx="1"/>
          </p:nvPr>
        </p:nvSpPr>
        <p:spPr>
          <a:xfrm>
            <a:off x="830263" y="730250"/>
            <a:ext cx="3351212" cy="576263"/>
          </a:xfrm>
        </p:spPr>
        <p:txBody>
          <a:bodyPr/>
          <a:lstStyle/>
          <a:p>
            <a:pPr algn="ctr">
              <a:lnSpc>
                <a:spcPct val="80000"/>
              </a:lnSpc>
            </a:pPr>
            <a:r>
              <a:rPr lang="ru-RU" altLang="ru-RU" sz="1200" u="sng" smtClean="0">
                <a:solidFill>
                  <a:srgbClr val="FF0000"/>
                </a:solidFill>
                <a:latin typeface="Times New Roman" pitchFamily="18" charset="0"/>
                <a:cs typeface="Times New Roman" pitchFamily="18" charset="0"/>
              </a:rPr>
              <a:t>ПОЛУЧАТЕЛЯ СОЦИАЛЬНЫХ УСЛУГ </a:t>
            </a:r>
          </a:p>
        </p:txBody>
      </p:sp>
      <p:sp>
        <p:nvSpPr>
          <p:cNvPr id="31746" name="Текст 4"/>
          <p:cNvSpPr>
            <a:spLocks noGrp="1"/>
          </p:cNvSpPr>
          <p:nvPr>
            <p:ph type="body" sz="quarter" idx="3"/>
          </p:nvPr>
        </p:nvSpPr>
        <p:spPr>
          <a:xfrm>
            <a:off x="5292725" y="658813"/>
            <a:ext cx="2978150" cy="669925"/>
          </a:xfrm>
        </p:spPr>
        <p:txBody>
          <a:bodyPr/>
          <a:lstStyle/>
          <a:p>
            <a:pPr algn="ctr"/>
            <a:r>
              <a:rPr lang="ru-RU" altLang="ru-RU" sz="1200" u="sng" smtClean="0">
                <a:solidFill>
                  <a:srgbClr val="FF0000"/>
                </a:solidFill>
                <a:latin typeface="Times New Roman" pitchFamily="18" charset="0"/>
                <a:cs typeface="Times New Roman" pitchFamily="18" charset="0"/>
              </a:rPr>
              <a:t>СТРАХОВАТЕЛЯ</a:t>
            </a:r>
          </a:p>
        </p:txBody>
      </p:sp>
      <p:grpSp>
        <p:nvGrpSpPr>
          <p:cNvPr id="31747" name="Группа 21"/>
          <p:cNvGrpSpPr>
            <a:grpSpLocks/>
          </p:cNvGrpSpPr>
          <p:nvPr/>
        </p:nvGrpSpPr>
        <p:grpSpPr bwMode="auto">
          <a:xfrm>
            <a:off x="0" y="128588"/>
            <a:ext cx="9144000" cy="785812"/>
            <a:chOff x="0" y="131763"/>
            <a:chExt cx="9144000" cy="785812"/>
          </a:xfrm>
        </p:grpSpPr>
        <p:sp>
          <p:nvSpPr>
            <p:cNvPr id="31781" name="Line 16"/>
            <p:cNvSpPr>
              <a:spLocks noChangeShapeType="1"/>
            </p:cNvSpPr>
            <p:nvPr/>
          </p:nvSpPr>
          <p:spPr bwMode="auto">
            <a:xfrm>
              <a:off x="0" y="622300"/>
              <a:ext cx="9144000" cy="0"/>
            </a:xfrm>
            <a:prstGeom prst="line">
              <a:avLst/>
            </a:prstGeom>
            <a:noFill/>
            <a:ln w="19050">
              <a:solidFill>
                <a:srgbClr val="7AA5D4"/>
              </a:solidFill>
              <a:round/>
              <a:headEnd/>
              <a:tailEnd/>
            </a:ln>
          </p:spPr>
          <p:txBody>
            <a:bodyPr/>
            <a:lstStyle/>
            <a:p>
              <a:endParaRPr lang="ru-RU"/>
            </a:p>
          </p:txBody>
        </p:sp>
        <p:sp>
          <p:nvSpPr>
            <p:cNvPr id="31782" name="Line 16"/>
            <p:cNvSpPr>
              <a:spLocks noChangeShapeType="1"/>
            </p:cNvSpPr>
            <p:nvPr/>
          </p:nvSpPr>
          <p:spPr bwMode="auto">
            <a:xfrm>
              <a:off x="0" y="692150"/>
              <a:ext cx="9144000" cy="0"/>
            </a:xfrm>
            <a:prstGeom prst="line">
              <a:avLst/>
            </a:prstGeom>
            <a:noFill/>
            <a:ln w="19050">
              <a:solidFill>
                <a:srgbClr val="7AA5D4"/>
              </a:solidFill>
              <a:round/>
              <a:headEnd/>
              <a:tailEnd/>
            </a:ln>
          </p:spPr>
          <p:txBody>
            <a:bodyPr/>
            <a:lstStyle/>
            <a:p>
              <a:endParaRPr lang="ru-RU"/>
            </a:p>
          </p:txBody>
        </p:sp>
        <p:pic>
          <p:nvPicPr>
            <p:cNvPr id="31783" name="Picture 2" descr="Logo1_color_CMYK"/>
            <p:cNvPicPr>
              <a:picLocks noChangeAspect="1" noChangeArrowheads="1"/>
            </p:cNvPicPr>
            <p:nvPr/>
          </p:nvPicPr>
          <p:blipFill>
            <a:blip r:embed="rId2">
              <a:clrChange>
                <a:clrFrom>
                  <a:srgbClr val="FEFDFB"/>
                </a:clrFrom>
                <a:clrTo>
                  <a:srgbClr val="FEFDFB">
                    <a:alpha val="0"/>
                  </a:srgbClr>
                </a:clrTo>
              </a:clrChange>
            </a:blip>
            <a:srcRect/>
            <a:stretch>
              <a:fillRect/>
            </a:stretch>
          </p:blipFill>
          <p:spPr bwMode="auto">
            <a:xfrm>
              <a:off x="211138" y="131763"/>
              <a:ext cx="879475" cy="785812"/>
            </a:xfrm>
            <a:prstGeom prst="rect">
              <a:avLst/>
            </a:prstGeom>
            <a:solidFill>
              <a:schemeClr val="bg1"/>
            </a:solidFill>
            <a:ln w="9525">
              <a:noFill/>
              <a:miter lim="800000"/>
              <a:headEnd/>
              <a:tailEnd/>
            </a:ln>
          </p:spPr>
        </p:pic>
        <p:sp>
          <p:nvSpPr>
            <p:cNvPr id="31784" name="Rectangle 2"/>
            <p:cNvSpPr>
              <a:spLocks noChangeArrowheads="1"/>
            </p:cNvSpPr>
            <p:nvPr/>
          </p:nvSpPr>
          <p:spPr bwMode="auto">
            <a:xfrm>
              <a:off x="1234121" y="333375"/>
              <a:ext cx="6669088" cy="446088"/>
            </a:xfrm>
            <a:prstGeom prst="rect">
              <a:avLst/>
            </a:prstGeom>
            <a:noFill/>
            <a:ln w="9525">
              <a:noFill/>
              <a:miter lim="800000"/>
              <a:headEnd/>
              <a:tailEnd/>
            </a:ln>
          </p:spPr>
          <p:txBody>
            <a:bodyPr lIns="90000" tIns="46800" rIns="90000" bIns="46800" anchor="ctr"/>
            <a:lstStyle/>
            <a:p>
              <a:pPr>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100" b="1">
                  <a:solidFill>
                    <a:srgbClr val="00549A"/>
                  </a:solidFill>
                  <a:latin typeface="Arial" charset="0"/>
                </a:rPr>
                <a:t> </a:t>
              </a:r>
              <a:r>
                <a:rPr lang="ru-RU" altLang="ru-RU" sz="1600" b="1">
                  <a:solidFill>
                    <a:srgbClr val="FF0000"/>
                  </a:solidFill>
                  <a:latin typeface="Times New Roman" pitchFamily="18" charset="0"/>
                  <a:cs typeface="Times New Roman" pitchFamily="18" charset="0"/>
                </a:rPr>
                <a:t>ЛИЧНЫЕ  КАБИНЕТЫ     </a:t>
              </a:r>
              <a:r>
                <a:rPr lang="ru-RU" altLang="ru-RU" b="1" u="sng">
                  <a:solidFill>
                    <a:srgbClr val="002060"/>
                  </a:solidFill>
                  <a:latin typeface="Times New Roman" pitchFamily="18" charset="0"/>
                  <a:cs typeface="Times New Roman" pitchFamily="18" charset="0"/>
                </a:rPr>
                <a:t>lk.fss.ru</a:t>
              </a:r>
              <a:r>
                <a:rPr lang="ru-RU" altLang="ru-RU" b="1">
                  <a:solidFill>
                    <a:srgbClr val="002060"/>
                  </a:solidFill>
                  <a:latin typeface="Times New Roman" pitchFamily="18" charset="0"/>
                  <a:cs typeface="Times New Roman" pitchFamily="18" charset="0"/>
                </a:rPr>
                <a:t>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600" b="1">
                  <a:solidFill>
                    <a:srgbClr val="FF0000"/>
                  </a:solidFill>
                  <a:latin typeface="Times New Roman" pitchFamily="18" charset="0"/>
                  <a:cs typeface="Times New Roman" pitchFamily="18" charset="0"/>
                </a:rPr>
                <a:t> </a:t>
              </a:r>
            </a:p>
          </p:txBody>
        </p:sp>
      </p:grpSp>
      <p:sp>
        <p:nvSpPr>
          <p:cNvPr id="2" name="Овал 1">
            <a:extLst/>
          </p:cNvPr>
          <p:cNvSpPr/>
          <p:nvPr/>
        </p:nvSpPr>
        <p:spPr>
          <a:xfrm>
            <a:off x="171450" y="1587500"/>
            <a:ext cx="646113" cy="6492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hangingPunct="0">
              <a:defRPr/>
            </a:pPr>
            <a:endParaRPr lang="ru-RU" altLang="ru-RU">
              <a:solidFill>
                <a:srgbClr val="FFFFFF"/>
              </a:solidFill>
            </a:endParaRPr>
          </a:p>
        </p:txBody>
      </p:sp>
      <p:sp>
        <p:nvSpPr>
          <p:cNvPr id="14" name="Овал 13">
            <a:extLst/>
          </p:cNvPr>
          <p:cNvSpPr/>
          <p:nvPr/>
        </p:nvSpPr>
        <p:spPr>
          <a:xfrm>
            <a:off x="171450" y="2293938"/>
            <a:ext cx="646113" cy="6477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hangingPunct="0">
              <a:defRPr/>
            </a:pPr>
            <a:endParaRPr lang="ru-RU" altLang="ru-RU">
              <a:solidFill>
                <a:srgbClr val="FFFFFF"/>
              </a:solidFill>
            </a:endParaRPr>
          </a:p>
        </p:txBody>
      </p:sp>
      <p:sp>
        <p:nvSpPr>
          <p:cNvPr id="15" name="Овал 14">
            <a:extLst/>
          </p:cNvPr>
          <p:cNvSpPr/>
          <p:nvPr/>
        </p:nvSpPr>
        <p:spPr>
          <a:xfrm>
            <a:off x="171450" y="2998788"/>
            <a:ext cx="646113" cy="6492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hangingPunct="0">
              <a:defRPr/>
            </a:pPr>
            <a:endParaRPr lang="ru-RU" altLang="ru-RU">
              <a:solidFill>
                <a:srgbClr val="FFFFFF"/>
              </a:solidFill>
            </a:endParaRPr>
          </a:p>
        </p:txBody>
      </p:sp>
      <p:sp>
        <p:nvSpPr>
          <p:cNvPr id="16" name="Овал 15">
            <a:extLst/>
          </p:cNvPr>
          <p:cNvSpPr/>
          <p:nvPr/>
        </p:nvSpPr>
        <p:spPr>
          <a:xfrm>
            <a:off x="171450" y="3705225"/>
            <a:ext cx="646113" cy="6477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hangingPunct="0">
              <a:defRPr/>
            </a:pPr>
            <a:endParaRPr lang="ru-RU" altLang="ru-RU">
              <a:solidFill>
                <a:srgbClr val="FFFFFF"/>
              </a:solidFill>
            </a:endParaRPr>
          </a:p>
        </p:txBody>
      </p:sp>
      <p:sp>
        <p:nvSpPr>
          <p:cNvPr id="17" name="Овал 16">
            <a:extLst/>
          </p:cNvPr>
          <p:cNvSpPr/>
          <p:nvPr/>
        </p:nvSpPr>
        <p:spPr>
          <a:xfrm>
            <a:off x="168275" y="4492625"/>
            <a:ext cx="647700" cy="6492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hangingPunct="0">
              <a:defRPr/>
            </a:pPr>
            <a:endParaRPr lang="ru-RU" altLang="ru-RU">
              <a:solidFill>
                <a:srgbClr val="FFFFFF"/>
              </a:solidFill>
            </a:endParaRPr>
          </a:p>
        </p:txBody>
      </p:sp>
      <p:sp>
        <p:nvSpPr>
          <p:cNvPr id="18" name="Овал 17">
            <a:extLst/>
          </p:cNvPr>
          <p:cNvSpPr/>
          <p:nvPr/>
        </p:nvSpPr>
        <p:spPr>
          <a:xfrm>
            <a:off x="168275" y="5211763"/>
            <a:ext cx="647700" cy="6477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hangingPunct="0">
              <a:defRPr/>
            </a:pPr>
            <a:endParaRPr lang="ru-RU" altLang="ru-RU">
              <a:solidFill>
                <a:srgbClr val="FFFFFF"/>
              </a:solidFill>
            </a:endParaRPr>
          </a:p>
        </p:txBody>
      </p:sp>
      <p:sp>
        <p:nvSpPr>
          <p:cNvPr id="19" name="Овал 18">
            <a:extLst/>
          </p:cNvPr>
          <p:cNvSpPr/>
          <p:nvPr/>
        </p:nvSpPr>
        <p:spPr>
          <a:xfrm>
            <a:off x="168275" y="6013450"/>
            <a:ext cx="647700" cy="6477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hangingPunct="0">
              <a:defRPr/>
            </a:pPr>
            <a:endParaRPr lang="ru-RU" altLang="ru-RU">
              <a:solidFill>
                <a:srgbClr val="FFFFFF"/>
              </a:solidFill>
            </a:endParaRPr>
          </a:p>
        </p:txBody>
      </p:sp>
      <p:sp>
        <p:nvSpPr>
          <p:cNvPr id="31755" name="Прямоугольник 3"/>
          <p:cNvSpPr>
            <a:spLocks noChangeArrowheads="1"/>
          </p:cNvSpPr>
          <p:nvPr/>
        </p:nvSpPr>
        <p:spPr bwMode="auto">
          <a:xfrm>
            <a:off x="965200" y="1552575"/>
            <a:ext cx="2311400" cy="646113"/>
          </a:xfrm>
          <a:prstGeom prst="rect">
            <a:avLst/>
          </a:prstGeom>
          <a:noFill/>
          <a:ln w="9525">
            <a:noFill/>
            <a:miter lim="800000"/>
            <a:headEnd/>
            <a:tailEnd/>
          </a:ln>
        </p:spPr>
        <p:txBody>
          <a:bodyPr>
            <a:spAutoFit/>
          </a:bodyPr>
          <a:lstStyle/>
          <a:p>
            <a:pPr eaLnBrk="0" hangingPunct="0">
              <a:buFont typeface="Arial" charset="0"/>
              <a:buNone/>
            </a:pPr>
            <a:r>
              <a:rPr lang="ru-RU" altLang="ru-RU" sz="1200" b="1">
                <a:solidFill>
                  <a:schemeClr val="tx2"/>
                </a:solidFill>
                <a:latin typeface="Times New Roman" pitchFamily="18" charset="0"/>
                <a:cs typeface="Times New Roman" pitchFamily="18" charset="0"/>
              </a:rPr>
              <a:t>Информация по ЭЛН</a:t>
            </a:r>
          </a:p>
          <a:p>
            <a:pPr eaLnBrk="0" hangingPunct="0">
              <a:buFontTx/>
              <a:buChar char="-"/>
            </a:pPr>
            <a:r>
              <a:rPr lang="ru-RU" altLang="ru-RU" sz="1200">
                <a:solidFill>
                  <a:schemeClr val="tx2"/>
                </a:solidFill>
                <a:latin typeface="Times New Roman" pitchFamily="18" charset="0"/>
                <a:cs typeface="Times New Roman" pitchFamily="18" charset="0"/>
              </a:rPr>
              <a:t>поиск ЭЛН по критериям</a:t>
            </a:r>
          </a:p>
          <a:p>
            <a:pPr eaLnBrk="0" hangingPunct="0">
              <a:buFontTx/>
              <a:buChar char="-"/>
            </a:pPr>
            <a:r>
              <a:rPr lang="ru-RU" altLang="ru-RU" sz="1200">
                <a:solidFill>
                  <a:schemeClr val="tx2"/>
                </a:solidFill>
                <a:latin typeface="Times New Roman" pitchFamily="18" charset="0"/>
                <a:cs typeface="Times New Roman" pitchFamily="18" charset="0"/>
              </a:rPr>
              <a:t>просмотр и печать ЭЛН</a:t>
            </a:r>
          </a:p>
        </p:txBody>
      </p:sp>
      <p:sp>
        <p:nvSpPr>
          <p:cNvPr id="31756" name="Прямоугольник 4"/>
          <p:cNvSpPr>
            <a:spLocks noChangeArrowheads="1"/>
          </p:cNvSpPr>
          <p:nvPr/>
        </p:nvSpPr>
        <p:spPr bwMode="auto">
          <a:xfrm>
            <a:off x="946150" y="2293938"/>
            <a:ext cx="3230563" cy="646112"/>
          </a:xfrm>
          <a:prstGeom prst="rect">
            <a:avLst/>
          </a:prstGeom>
          <a:noFill/>
          <a:ln w="9525">
            <a:noFill/>
            <a:miter lim="800000"/>
            <a:headEnd/>
            <a:tailEnd/>
          </a:ln>
        </p:spPr>
        <p:txBody>
          <a:bodyPr>
            <a:spAutoFit/>
          </a:bodyPr>
          <a:lstStyle/>
          <a:p>
            <a:pPr eaLnBrk="0" hangingPunct="0">
              <a:buFont typeface="Arial" charset="0"/>
              <a:buNone/>
            </a:pPr>
            <a:r>
              <a:rPr lang="ru-RU" altLang="ru-RU" sz="1200" b="1">
                <a:solidFill>
                  <a:schemeClr val="tx2"/>
                </a:solidFill>
                <a:latin typeface="Times New Roman" pitchFamily="18" charset="0"/>
                <a:cs typeface="Times New Roman" pitchFamily="18" charset="0"/>
              </a:rPr>
              <a:t>Информация по пособиям и выплатам</a:t>
            </a:r>
          </a:p>
          <a:p>
            <a:pPr eaLnBrk="0" hangingPunct="0">
              <a:buFontTx/>
              <a:buChar char="-"/>
            </a:pPr>
            <a:r>
              <a:rPr lang="ru-RU" altLang="ru-RU" sz="1200">
                <a:solidFill>
                  <a:schemeClr val="tx2"/>
                </a:solidFill>
                <a:latin typeface="Times New Roman" pitchFamily="18" charset="0"/>
                <a:cs typeface="Times New Roman" pitchFamily="18" charset="0"/>
              </a:rPr>
              <a:t>просмотр начисленных пособий, в том числе по проекту «Прямые выплаты»</a:t>
            </a:r>
          </a:p>
        </p:txBody>
      </p:sp>
      <p:sp>
        <p:nvSpPr>
          <p:cNvPr id="31757" name="Прямоугольник 5"/>
          <p:cNvSpPr>
            <a:spLocks noChangeArrowheads="1"/>
          </p:cNvSpPr>
          <p:nvPr/>
        </p:nvSpPr>
        <p:spPr bwMode="auto">
          <a:xfrm>
            <a:off x="941388" y="3016250"/>
            <a:ext cx="3146425" cy="646113"/>
          </a:xfrm>
          <a:prstGeom prst="rect">
            <a:avLst/>
          </a:prstGeom>
          <a:noFill/>
          <a:ln w="9525">
            <a:noFill/>
            <a:miter lim="800000"/>
            <a:headEnd/>
            <a:tailEnd/>
          </a:ln>
        </p:spPr>
        <p:txBody>
          <a:bodyPr>
            <a:spAutoFit/>
          </a:bodyPr>
          <a:lstStyle/>
          <a:p>
            <a:pPr eaLnBrk="0" hangingPunct="0">
              <a:buFont typeface="Arial" charset="0"/>
              <a:buNone/>
            </a:pPr>
            <a:r>
              <a:rPr lang="ru-RU" altLang="ru-RU" sz="1200" b="1">
                <a:solidFill>
                  <a:schemeClr val="tx2"/>
                </a:solidFill>
                <a:latin typeface="Times New Roman" pitchFamily="18" charset="0"/>
                <a:cs typeface="Times New Roman" pitchFamily="18" charset="0"/>
              </a:rPr>
              <a:t>Информация по ПРП</a:t>
            </a:r>
          </a:p>
          <a:p>
            <a:pPr eaLnBrk="0" hangingPunct="0">
              <a:buFontTx/>
              <a:buChar char="-"/>
            </a:pPr>
            <a:r>
              <a:rPr lang="ru-RU" altLang="ru-RU" sz="1200">
                <a:solidFill>
                  <a:schemeClr val="tx2"/>
                </a:solidFill>
                <a:latin typeface="Times New Roman" pitchFamily="18" charset="0"/>
                <a:cs typeface="Times New Roman" pitchFamily="18" charset="0"/>
              </a:rPr>
              <a:t>просмотр сведений по программам реабилитации пострадавшего на проиводстве  </a:t>
            </a:r>
            <a:endParaRPr lang="ru-RU" altLang="ru-RU" sz="1200" b="1">
              <a:solidFill>
                <a:schemeClr val="tx2"/>
              </a:solidFill>
              <a:latin typeface="Times New Roman" pitchFamily="18" charset="0"/>
              <a:cs typeface="Times New Roman" pitchFamily="18" charset="0"/>
            </a:endParaRPr>
          </a:p>
        </p:txBody>
      </p:sp>
      <p:sp>
        <p:nvSpPr>
          <p:cNvPr id="31758" name="Прямоугольник 12"/>
          <p:cNvSpPr>
            <a:spLocks noChangeArrowheads="1"/>
          </p:cNvSpPr>
          <p:nvPr/>
        </p:nvSpPr>
        <p:spPr bwMode="auto">
          <a:xfrm>
            <a:off x="919163" y="3662363"/>
            <a:ext cx="3151187" cy="830262"/>
          </a:xfrm>
          <a:prstGeom prst="rect">
            <a:avLst/>
          </a:prstGeom>
          <a:noFill/>
          <a:ln w="9525">
            <a:noFill/>
            <a:miter lim="800000"/>
            <a:headEnd/>
            <a:tailEnd/>
          </a:ln>
        </p:spPr>
        <p:txBody>
          <a:bodyPr>
            <a:spAutoFit/>
          </a:bodyPr>
          <a:lstStyle/>
          <a:p>
            <a:pPr eaLnBrk="0" hangingPunct="0">
              <a:buFont typeface="Arial" charset="0"/>
              <a:buNone/>
            </a:pPr>
            <a:r>
              <a:rPr lang="ru-RU" altLang="ru-RU" sz="1200" b="1">
                <a:solidFill>
                  <a:schemeClr val="tx2"/>
                </a:solidFill>
                <a:latin typeface="Times New Roman" pitchFamily="18" charset="0"/>
                <a:cs typeface="Times New Roman" pitchFamily="18" charset="0"/>
              </a:rPr>
              <a:t>Сведения по ТСР и СКЛ</a:t>
            </a:r>
          </a:p>
          <a:p>
            <a:pPr eaLnBrk="0" hangingPunct="0">
              <a:buFontTx/>
              <a:buChar char="-"/>
            </a:pPr>
            <a:r>
              <a:rPr lang="ru-RU" altLang="ru-RU" sz="1200">
                <a:solidFill>
                  <a:schemeClr val="tx2"/>
                </a:solidFill>
                <a:latin typeface="Times New Roman" pitchFamily="18" charset="0"/>
                <a:cs typeface="Times New Roman" pitchFamily="18" charset="0"/>
              </a:rPr>
              <a:t>просмотр сведений по индивидуальным программам реабилитации и абилитации (ИПРА)</a:t>
            </a:r>
          </a:p>
        </p:txBody>
      </p:sp>
      <p:sp>
        <p:nvSpPr>
          <p:cNvPr id="31759" name="Прямоугольник 19"/>
          <p:cNvSpPr>
            <a:spLocks noChangeArrowheads="1"/>
          </p:cNvSpPr>
          <p:nvPr/>
        </p:nvSpPr>
        <p:spPr bwMode="auto">
          <a:xfrm>
            <a:off x="936625" y="4456113"/>
            <a:ext cx="3240088" cy="830262"/>
          </a:xfrm>
          <a:prstGeom prst="rect">
            <a:avLst/>
          </a:prstGeom>
          <a:noFill/>
          <a:ln w="9525">
            <a:noFill/>
            <a:miter lim="800000"/>
            <a:headEnd/>
            <a:tailEnd/>
          </a:ln>
        </p:spPr>
        <p:txBody>
          <a:bodyPr>
            <a:spAutoFit/>
          </a:bodyPr>
          <a:lstStyle/>
          <a:p>
            <a:pPr eaLnBrk="0" hangingPunct="0">
              <a:buFont typeface="Arial" charset="0"/>
              <a:buNone/>
            </a:pPr>
            <a:r>
              <a:rPr lang="ru-RU" altLang="ru-RU" sz="1200" b="1">
                <a:solidFill>
                  <a:schemeClr val="tx2"/>
                </a:solidFill>
                <a:latin typeface="Times New Roman" pitchFamily="18" charset="0"/>
                <a:cs typeface="Times New Roman" pitchFamily="18" charset="0"/>
              </a:rPr>
              <a:t>Сведения по несчастным случаям и профзаболеваниям</a:t>
            </a:r>
          </a:p>
          <a:p>
            <a:pPr eaLnBrk="0" hangingPunct="0">
              <a:buFont typeface="Arial" charset="0"/>
              <a:buNone/>
            </a:pPr>
            <a:r>
              <a:rPr lang="ru-RU" altLang="ru-RU" sz="1200" b="1">
                <a:solidFill>
                  <a:schemeClr val="tx2"/>
                </a:solidFill>
                <a:latin typeface="Times New Roman" pitchFamily="18" charset="0"/>
                <a:cs typeface="Times New Roman" pitchFamily="18" charset="0"/>
              </a:rPr>
              <a:t>-</a:t>
            </a:r>
            <a:r>
              <a:rPr lang="ru-RU" altLang="ru-RU" sz="1200">
                <a:solidFill>
                  <a:schemeClr val="tx2"/>
                </a:solidFill>
                <a:latin typeface="Times New Roman" pitchFamily="18" charset="0"/>
                <a:cs typeface="Times New Roman" pitchFamily="18" charset="0"/>
              </a:rPr>
              <a:t>возмещение по несчастным случаям и профзаболеваниям</a:t>
            </a:r>
            <a:endParaRPr lang="ru-RU" altLang="ru-RU" sz="1200">
              <a:solidFill>
                <a:schemeClr val="tx2"/>
              </a:solidFill>
              <a:cs typeface="Times New Roman" pitchFamily="18" charset="0"/>
            </a:endParaRPr>
          </a:p>
        </p:txBody>
      </p:sp>
      <p:sp>
        <p:nvSpPr>
          <p:cNvPr id="31760" name="Прямоугольник 20"/>
          <p:cNvSpPr>
            <a:spLocks noChangeArrowheads="1"/>
          </p:cNvSpPr>
          <p:nvPr/>
        </p:nvSpPr>
        <p:spPr bwMode="auto">
          <a:xfrm>
            <a:off x="965200" y="5397500"/>
            <a:ext cx="1708150" cy="276225"/>
          </a:xfrm>
          <a:prstGeom prst="rect">
            <a:avLst/>
          </a:prstGeom>
          <a:noFill/>
          <a:ln w="9525">
            <a:noFill/>
            <a:miter lim="800000"/>
            <a:headEnd/>
            <a:tailEnd/>
          </a:ln>
        </p:spPr>
        <p:txBody>
          <a:bodyPr wrap="none">
            <a:spAutoFit/>
          </a:bodyPr>
          <a:lstStyle/>
          <a:p>
            <a:pPr eaLnBrk="0" hangingPunct="0">
              <a:buFont typeface="Arial" charset="0"/>
              <a:buNone/>
            </a:pPr>
            <a:r>
              <a:rPr lang="ru-RU" altLang="ru-RU" sz="1200" b="1">
                <a:solidFill>
                  <a:schemeClr val="tx2"/>
                </a:solidFill>
                <a:latin typeface="Times New Roman" pitchFamily="18" charset="0"/>
                <a:cs typeface="Times New Roman" pitchFamily="18" charset="0"/>
              </a:rPr>
              <a:t>Калькулятор пособий</a:t>
            </a:r>
          </a:p>
        </p:txBody>
      </p:sp>
      <p:sp>
        <p:nvSpPr>
          <p:cNvPr id="31761" name="Прямоугольник 21"/>
          <p:cNvSpPr>
            <a:spLocks noChangeArrowheads="1"/>
          </p:cNvSpPr>
          <p:nvPr/>
        </p:nvSpPr>
        <p:spPr bwMode="auto">
          <a:xfrm>
            <a:off x="965200" y="6188075"/>
            <a:ext cx="2019300" cy="276225"/>
          </a:xfrm>
          <a:prstGeom prst="rect">
            <a:avLst/>
          </a:prstGeom>
          <a:noFill/>
          <a:ln w="9525">
            <a:noFill/>
            <a:miter lim="800000"/>
            <a:headEnd/>
            <a:tailEnd/>
          </a:ln>
        </p:spPr>
        <p:txBody>
          <a:bodyPr wrap="none">
            <a:spAutoFit/>
          </a:bodyPr>
          <a:lstStyle/>
          <a:p>
            <a:pPr eaLnBrk="0" hangingPunct="0">
              <a:buFont typeface="Arial" charset="0"/>
              <a:buNone/>
            </a:pPr>
            <a:r>
              <a:rPr lang="ru-RU" altLang="ru-RU" sz="1200" b="1">
                <a:solidFill>
                  <a:schemeClr val="tx2"/>
                </a:solidFill>
                <a:latin typeface="Times New Roman" pitchFamily="18" charset="0"/>
                <a:cs typeface="Times New Roman" pitchFamily="18" charset="0"/>
              </a:rPr>
              <a:t>Создание запросов в Фонд</a:t>
            </a:r>
          </a:p>
        </p:txBody>
      </p:sp>
      <p:pic>
        <p:nvPicPr>
          <p:cNvPr id="31762" name="Рисунок 23"/>
          <p:cNvPicPr>
            <a:picLocks noChangeAspect="1"/>
          </p:cNvPicPr>
          <p:nvPr/>
        </p:nvPicPr>
        <p:blipFill>
          <a:blip r:embed="rId3"/>
          <a:srcRect/>
          <a:stretch>
            <a:fillRect/>
          </a:stretch>
        </p:blipFill>
        <p:spPr bwMode="auto">
          <a:xfrm>
            <a:off x="265113" y="1706563"/>
            <a:ext cx="455612" cy="419100"/>
          </a:xfrm>
          <a:prstGeom prst="rect">
            <a:avLst/>
          </a:prstGeom>
          <a:noFill/>
          <a:ln w="9525">
            <a:noFill/>
            <a:miter lim="800000"/>
            <a:headEnd/>
            <a:tailEnd/>
          </a:ln>
        </p:spPr>
      </p:pic>
      <p:pic>
        <p:nvPicPr>
          <p:cNvPr id="31763" name="Picture 6" descr="C:\Users\Burlakova_AV\Desktop\283d317f0144d8e642cf0a336a818353-transport-vector-icons.png"/>
          <p:cNvPicPr>
            <a:picLocks noChangeAspect="1" noChangeArrowheads="1"/>
          </p:cNvPicPr>
          <p:nvPr/>
        </p:nvPicPr>
        <p:blipFill>
          <a:blip r:embed="rId4"/>
          <a:srcRect/>
          <a:stretch>
            <a:fillRect/>
          </a:stretch>
        </p:blipFill>
        <p:spPr bwMode="auto">
          <a:xfrm>
            <a:off x="265113" y="3825875"/>
            <a:ext cx="395287" cy="395288"/>
          </a:xfrm>
          <a:prstGeom prst="rect">
            <a:avLst/>
          </a:prstGeom>
          <a:noFill/>
          <a:ln w="9525">
            <a:noFill/>
            <a:miter lim="800000"/>
            <a:headEnd/>
            <a:tailEnd/>
          </a:ln>
        </p:spPr>
      </p:pic>
      <p:pic>
        <p:nvPicPr>
          <p:cNvPr id="31764" name="Рисунок 24"/>
          <p:cNvPicPr>
            <a:picLocks noChangeAspect="1"/>
          </p:cNvPicPr>
          <p:nvPr/>
        </p:nvPicPr>
        <p:blipFill>
          <a:blip r:embed="rId5"/>
          <a:srcRect l="10626" t="6880" r="9052" b="18449"/>
          <a:stretch>
            <a:fillRect/>
          </a:stretch>
        </p:blipFill>
        <p:spPr bwMode="auto">
          <a:xfrm>
            <a:off x="265113" y="4660900"/>
            <a:ext cx="455612" cy="317500"/>
          </a:xfrm>
          <a:prstGeom prst="rect">
            <a:avLst/>
          </a:prstGeom>
          <a:noFill/>
          <a:ln w="9525">
            <a:noFill/>
            <a:miter lim="800000"/>
            <a:headEnd/>
            <a:tailEnd/>
          </a:ln>
        </p:spPr>
      </p:pic>
      <p:pic>
        <p:nvPicPr>
          <p:cNvPr id="31765" name="Рисунок 25"/>
          <p:cNvPicPr>
            <a:picLocks noChangeAspect="1"/>
          </p:cNvPicPr>
          <p:nvPr/>
        </p:nvPicPr>
        <p:blipFill>
          <a:blip r:embed="rId6"/>
          <a:srcRect l="29482" t="12201" r="29482" b="12201"/>
          <a:stretch>
            <a:fillRect/>
          </a:stretch>
        </p:blipFill>
        <p:spPr bwMode="auto">
          <a:xfrm>
            <a:off x="307975" y="5367338"/>
            <a:ext cx="307975" cy="379412"/>
          </a:xfrm>
          <a:prstGeom prst="rect">
            <a:avLst/>
          </a:prstGeom>
          <a:noFill/>
          <a:ln w="9525">
            <a:noFill/>
            <a:miter lim="800000"/>
            <a:headEnd/>
            <a:tailEnd/>
          </a:ln>
        </p:spPr>
      </p:pic>
      <p:pic>
        <p:nvPicPr>
          <p:cNvPr id="31766" name="Рисунок 26"/>
          <p:cNvPicPr>
            <a:picLocks noChangeAspect="1"/>
          </p:cNvPicPr>
          <p:nvPr/>
        </p:nvPicPr>
        <p:blipFill>
          <a:blip r:embed="rId7"/>
          <a:srcRect l="11653" t="19322" r="8366" b="12749"/>
          <a:stretch>
            <a:fillRect/>
          </a:stretch>
        </p:blipFill>
        <p:spPr bwMode="auto">
          <a:xfrm>
            <a:off x="239713" y="2433638"/>
            <a:ext cx="485775" cy="411162"/>
          </a:xfrm>
          <a:prstGeom prst="rect">
            <a:avLst/>
          </a:prstGeom>
          <a:noFill/>
          <a:ln w="9525">
            <a:noFill/>
            <a:miter lim="800000"/>
            <a:headEnd/>
            <a:tailEnd/>
          </a:ln>
        </p:spPr>
      </p:pic>
      <p:pic>
        <p:nvPicPr>
          <p:cNvPr id="31767" name="Рисунок 27"/>
          <p:cNvPicPr>
            <a:picLocks noChangeAspect="1"/>
          </p:cNvPicPr>
          <p:nvPr/>
        </p:nvPicPr>
        <p:blipFill>
          <a:blip r:embed="rId8"/>
          <a:srcRect/>
          <a:stretch>
            <a:fillRect/>
          </a:stretch>
        </p:blipFill>
        <p:spPr bwMode="auto">
          <a:xfrm>
            <a:off x="279400" y="3098800"/>
            <a:ext cx="441325" cy="441325"/>
          </a:xfrm>
          <a:prstGeom prst="rect">
            <a:avLst/>
          </a:prstGeom>
          <a:noFill/>
          <a:ln w="9525">
            <a:noFill/>
            <a:miter lim="800000"/>
            <a:headEnd/>
            <a:tailEnd/>
          </a:ln>
        </p:spPr>
      </p:pic>
      <p:pic>
        <p:nvPicPr>
          <p:cNvPr id="31768" name="Рисунок 28"/>
          <p:cNvPicPr>
            <a:picLocks noChangeAspect="1"/>
          </p:cNvPicPr>
          <p:nvPr/>
        </p:nvPicPr>
        <p:blipFill>
          <a:blip r:embed="rId9"/>
          <a:srcRect/>
          <a:stretch>
            <a:fillRect/>
          </a:stretch>
        </p:blipFill>
        <p:spPr bwMode="auto">
          <a:xfrm>
            <a:off x="279400" y="6124575"/>
            <a:ext cx="403225" cy="404813"/>
          </a:xfrm>
          <a:prstGeom prst="rect">
            <a:avLst/>
          </a:prstGeom>
          <a:noFill/>
          <a:ln w="9525">
            <a:noFill/>
            <a:miter lim="800000"/>
            <a:headEnd/>
            <a:tailEnd/>
          </a:ln>
        </p:spPr>
      </p:pic>
      <p:sp>
        <p:nvSpPr>
          <p:cNvPr id="31" name="Овал 30">
            <a:extLst/>
          </p:cNvPr>
          <p:cNvSpPr/>
          <p:nvPr/>
        </p:nvSpPr>
        <p:spPr>
          <a:xfrm>
            <a:off x="4176713" y="1584325"/>
            <a:ext cx="1008062" cy="10017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hangingPunct="0">
              <a:defRPr/>
            </a:pPr>
            <a:endParaRPr lang="ru-RU" altLang="ru-RU">
              <a:solidFill>
                <a:srgbClr val="FFFFFF"/>
              </a:solidFill>
            </a:endParaRPr>
          </a:p>
        </p:txBody>
      </p:sp>
      <p:sp>
        <p:nvSpPr>
          <p:cNvPr id="37" name="Овал 36">
            <a:extLst/>
          </p:cNvPr>
          <p:cNvSpPr/>
          <p:nvPr/>
        </p:nvSpPr>
        <p:spPr>
          <a:xfrm>
            <a:off x="4144963" y="3203575"/>
            <a:ext cx="1008062" cy="10017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hangingPunct="0">
              <a:defRPr/>
            </a:pPr>
            <a:endParaRPr lang="ru-RU" altLang="ru-RU">
              <a:solidFill>
                <a:srgbClr val="FFFFFF"/>
              </a:solidFill>
            </a:endParaRPr>
          </a:p>
        </p:txBody>
      </p:sp>
      <p:sp>
        <p:nvSpPr>
          <p:cNvPr id="38" name="Овал 37">
            <a:extLst/>
          </p:cNvPr>
          <p:cNvSpPr/>
          <p:nvPr/>
        </p:nvSpPr>
        <p:spPr>
          <a:xfrm>
            <a:off x="4191000" y="4508500"/>
            <a:ext cx="1008063" cy="10017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hangingPunct="0">
              <a:defRPr/>
            </a:pPr>
            <a:endParaRPr lang="ru-RU" altLang="ru-RU">
              <a:solidFill>
                <a:srgbClr val="FFFFFF"/>
              </a:solidFill>
            </a:endParaRPr>
          </a:p>
        </p:txBody>
      </p:sp>
      <p:sp>
        <p:nvSpPr>
          <p:cNvPr id="39" name="Овал 38">
            <a:extLst/>
          </p:cNvPr>
          <p:cNvSpPr/>
          <p:nvPr/>
        </p:nvSpPr>
        <p:spPr>
          <a:xfrm>
            <a:off x="4200525" y="5659438"/>
            <a:ext cx="1008063" cy="10017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hangingPunct="0">
              <a:defRPr/>
            </a:pPr>
            <a:endParaRPr lang="ru-RU" altLang="ru-RU">
              <a:solidFill>
                <a:srgbClr val="FFFFFF"/>
              </a:solidFill>
            </a:endParaRPr>
          </a:p>
        </p:txBody>
      </p:sp>
      <p:pic>
        <p:nvPicPr>
          <p:cNvPr id="31773" name="Рисунок 39"/>
          <p:cNvPicPr>
            <a:picLocks noChangeAspect="1"/>
          </p:cNvPicPr>
          <p:nvPr/>
        </p:nvPicPr>
        <p:blipFill>
          <a:blip r:embed="rId10"/>
          <a:srcRect/>
          <a:stretch>
            <a:fillRect/>
          </a:stretch>
        </p:blipFill>
        <p:spPr bwMode="auto">
          <a:xfrm>
            <a:off x="4344988" y="1779588"/>
            <a:ext cx="639762" cy="588962"/>
          </a:xfrm>
          <a:prstGeom prst="rect">
            <a:avLst/>
          </a:prstGeom>
          <a:noFill/>
          <a:ln w="9525">
            <a:noFill/>
            <a:miter lim="800000"/>
            <a:headEnd/>
            <a:tailEnd/>
          </a:ln>
        </p:spPr>
      </p:pic>
      <p:sp>
        <p:nvSpPr>
          <p:cNvPr id="31774" name="Прямоугольник 21503"/>
          <p:cNvSpPr>
            <a:spLocks noChangeArrowheads="1"/>
          </p:cNvSpPr>
          <p:nvPr/>
        </p:nvSpPr>
        <p:spPr bwMode="auto">
          <a:xfrm>
            <a:off x="5218113" y="1570038"/>
            <a:ext cx="3778250" cy="1255712"/>
          </a:xfrm>
          <a:prstGeom prst="rect">
            <a:avLst/>
          </a:prstGeom>
          <a:noFill/>
          <a:ln w="9525">
            <a:noFill/>
            <a:miter lim="800000"/>
            <a:headEnd/>
            <a:tailEnd/>
          </a:ln>
        </p:spPr>
        <p:txBody>
          <a:bodyPr>
            <a:spAutoFit/>
          </a:bodyPr>
          <a:lstStyle/>
          <a:p>
            <a:pPr algn="just" eaLnBrk="0" hangingPunct="0">
              <a:lnSpc>
                <a:spcPct val="90000"/>
              </a:lnSpc>
              <a:buFont typeface="Arial" charset="0"/>
              <a:buNone/>
            </a:pPr>
            <a:r>
              <a:rPr lang="ru-RU" altLang="ru-RU" sz="1200" b="1">
                <a:solidFill>
                  <a:schemeClr val="tx2"/>
                </a:solidFill>
                <a:latin typeface="Times New Roman" pitchFamily="18" charset="0"/>
                <a:cs typeface="Times New Roman" pitchFamily="18" charset="0"/>
              </a:rPr>
              <a:t>Работа с ЭЛН </a:t>
            </a:r>
          </a:p>
          <a:p>
            <a:pPr algn="just" eaLnBrk="0" hangingPunct="0">
              <a:lnSpc>
                <a:spcPct val="90000"/>
              </a:lnSpc>
              <a:buFont typeface="Arial" charset="0"/>
              <a:buNone/>
            </a:pPr>
            <a:r>
              <a:rPr lang="ru-RU" altLang="ru-RU" sz="1200">
                <a:solidFill>
                  <a:schemeClr val="tx2"/>
                </a:solidFill>
                <a:latin typeface="Times New Roman" pitchFamily="18" charset="0"/>
                <a:cs typeface="Times New Roman" pitchFamily="18" charset="0"/>
              </a:rPr>
              <a:t>-получение данных электронного листка нетрудоспособности, просмотр и печать ЭЛН;</a:t>
            </a:r>
          </a:p>
          <a:p>
            <a:pPr algn="just" eaLnBrk="0" hangingPunct="0">
              <a:lnSpc>
                <a:spcPct val="90000"/>
              </a:lnSpc>
              <a:buFont typeface="Arial" charset="0"/>
              <a:buNone/>
            </a:pPr>
            <a:r>
              <a:rPr lang="ru-RU" altLang="ru-RU" sz="1200">
                <a:solidFill>
                  <a:schemeClr val="tx2"/>
                </a:solidFill>
                <a:latin typeface="Times New Roman" pitchFamily="18" charset="0"/>
                <a:cs typeface="Times New Roman" pitchFamily="18" charset="0"/>
              </a:rPr>
              <a:t>-ввод сведений в ЭЛН с применением УКЭП</a:t>
            </a:r>
          </a:p>
          <a:p>
            <a:pPr algn="just" eaLnBrk="0" hangingPunct="0">
              <a:lnSpc>
                <a:spcPct val="90000"/>
              </a:lnSpc>
              <a:buFontTx/>
              <a:buChar char="-"/>
            </a:pPr>
            <a:r>
              <a:rPr lang="ru-RU" altLang="ru-RU" sz="1200">
                <a:solidFill>
                  <a:schemeClr val="tx2"/>
                </a:solidFill>
                <a:latin typeface="Times New Roman" pitchFamily="18" charset="0"/>
                <a:cs typeface="Times New Roman" pitchFamily="18" charset="0"/>
              </a:rPr>
              <a:t>возможность экспортировать ЭЛН в xml-формате для последующей обработки данных по созданию реестров для ФСС</a:t>
            </a:r>
          </a:p>
        </p:txBody>
      </p:sp>
      <p:sp>
        <p:nvSpPr>
          <p:cNvPr id="31775" name="Прямоугольник 21504"/>
          <p:cNvSpPr>
            <a:spLocks noChangeArrowheads="1"/>
          </p:cNvSpPr>
          <p:nvPr/>
        </p:nvSpPr>
        <p:spPr bwMode="auto">
          <a:xfrm>
            <a:off x="5184775" y="2916238"/>
            <a:ext cx="3744913" cy="1255712"/>
          </a:xfrm>
          <a:prstGeom prst="rect">
            <a:avLst/>
          </a:prstGeom>
          <a:noFill/>
          <a:ln w="9525">
            <a:noFill/>
            <a:miter lim="800000"/>
            <a:headEnd/>
            <a:tailEnd/>
          </a:ln>
        </p:spPr>
        <p:txBody>
          <a:bodyPr>
            <a:spAutoFit/>
          </a:bodyPr>
          <a:lstStyle/>
          <a:p>
            <a:pPr algn="just" eaLnBrk="0" hangingPunct="0">
              <a:lnSpc>
                <a:spcPct val="90000"/>
              </a:lnSpc>
              <a:buFont typeface="Arial" charset="0"/>
              <a:buNone/>
            </a:pPr>
            <a:r>
              <a:rPr lang="ru-RU" altLang="ru-RU" sz="1200" b="1">
                <a:solidFill>
                  <a:schemeClr val="tx2"/>
                </a:solidFill>
                <a:latin typeface="Times New Roman" pitchFamily="18" charset="0"/>
                <a:cs typeface="Times New Roman" pitchFamily="18" charset="0"/>
              </a:rPr>
              <a:t>Сведения по реестрам и пособиям</a:t>
            </a:r>
          </a:p>
          <a:p>
            <a:pPr algn="just" eaLnBrk="0" hangingPunct="0">
              <a:lnSpc>
                <a:spcPct val="90000"/>
              </a:lnSpc>
              <a:buFont typeface="Arial" charset="0"/>
              <a:buNone/>
            </a:pPr>
            <a:r>
              <a:rPr lang="ru-RU" altLang="ru-RU" sz="1200">
                <a:solidFill>
                  <a:schemeClr val="tx2"/>
                </a:solidFill>
                <a:latin typeface="Times New Roman" pitchFamily="18" charset="0"/>
                <a:cs typeface="Times New Roman" pitchFamily="18" charset="0"/>
              </a:rPr>
              <a:t>-поиск и просмотр реестров ЭЛН по наименованию, дате, статусу; просмотр пособий по ФИО, СНИЛС, статусу в рамках «прямых выплат»</a:t>
            </a:r>
          </a:p>
          <a:p>
            <a:pPr algn="just" eaLnBrk="0" hangingPunct="0">
              <a:lnSpc>
                <a:spcPct val="90000"/>
              </a:lnSpc>
              <a:buFont typeface="Arial" charset="0"/>
              <a:buNone/>
            </a:pPr>
            <a:r>
              <a:rPr lang="ru-RU" altLang="ru-RU" sz="1200">
                <a:solidFill>
                  <a:schemeClr val="tx2"/>
                </a:solidFill>
                <a:latin typeface="Times New Roman" pitchFamily="18" charset="0"/>
                <a:cs typeface="Times New Roman" pitchFamily="18" charset="0"/>
              </a:rPr>
              <a:t>-доступ к журналу обмена данными между страхователем и ФСС, запись на приём в отделение ФСС и создание обращений в ФСС</a:t>
            </a:r>
          </a:p>
        </p:txBody>
      </p:sp>
      <p:sp>
        <p:nvSpPr>
          <p:cNvPr id="31776" name="Прямоугольник 21510"/>
          <p:cNvSpPr>
            <a:spLocks noChangeArrowheads="1"/>
          </p:cNvSpPr>
          <p:nvPr/>
        </p:nvSpPr>
        <p:spPr bwMode="auto">
          <a:xfrm>
            <a:off x="5197475" y="4537075"/>
            <a:ext cx="3678238" cy="923925"/>
          </a:xfrm>
          <a:prstGeom prst="rect">
            <a:avLst/>
          </a:prstGeom>
          <a:noFill/>
          <a:ln w="9525">
            <a:noFill/>
            <a:miter lim="800000"/>
            <a:headEnd/>
            <a:tailEnd/>
          </a:ln>
        </p:spPr>
        <p:txBody>
          <a:bodyPr>
            <a:spAutoFit/>
          </a:bodyPr>
          <a:lstStyle/>
          <a:p>
            <a:pPr algn="just" eaLnBrk="0" hangingPunct="0">
              <a:lnSpc>
                <a:spcPct val="90000"/>
              </a:lnSpc>
            </a:pPr>
            <a:r>
              <a:rPr lang="ru-RU" altLang="ru-RU" sz="1200" b="1">
                <a:solidFill>
                  <a:schemeClr val="tx2"/>
                </a:solidFill>
                <a:latin typeface="Times New Roman" pitchFamily="18" charset="0"/>
                <a:cs typeface="Times New Roman" pitchFamily="18" charset="0"/>
              </a:rPr>
              <a:t>Информация по несчастным случаям и профзаболеваниям</a:t>
            </a:r>
          </a:p>
          <a:p>
            <a:pPr algn="just" eaLnBrk="0" hangingPunct="0">
              <a:lnSpc>
                <a:spcPct val="90000"/>
              </a:lnSpc>
              <a:buFontTx/>
              <a:buChar char="-"/>
            </a:pPr>
            <a:r>
              <a:rPr lang="ru-RU" altLang="ru-RU" sz="1200">
                <a:solidFill>
                  <a:schemeClr val="tx2"/>
                </a:solidFill>
                <a:latin typeface="Times New Roman" pitchFamily="18" charset="0"/>
                <a:cs typeface="Times New Roman" pitchFamily="18" charset="0"/>
              </a:rPr>
              <a:t>сведения о пострадавших в результате несчастных случаев на производстве и профессиональных заболеваниях</a:t>
            </a:r>
          </a:p>
        </p:txBody>
      </p:sp>
      <p:sp>
        <p:nvSpPr>
          <p:cNvPr id="31777" name="Прямоугольник 21511"/>
          <p:cNvSpPr>
            <a:spLocks noChangeArrowheads="1"/>
          </p:cNvSpPr>
          <p:nvPr/>
        </p:nvSpPr>
        <p:spPr bwMode="auto">
          <a:xfrm>
            <a:off x="5218113" y="5778500"/>
            <a:ext cx="3716337" cy="590550"/>
          </a:xfrm>
          <a:prstGeom prst="rect">
            <a:avLst/>
          </a:prstGeom>
          <a:noFill/>
          <a:ln w="9525">
            <a:noFill/>
            <a:miter lim="800000"/>
            <a:headEnd/>
            <a:tailEnd/>
          </a:ln>
        </p:spPr>
        <p:txBody>
          <a:bodyPr>
            <a:spAutoFit/>
          </a:bodyPr>
          <a:lstStyle/>
          <a:p>
            <a:pPr algn="just" eaLnBrk="0" hangingPunct="0">
              <a:lnSpc>
                <a:spcPct val="90000"/>
              </a:lnSpc>
            </a:pPr>
            <a:r>
              <a:rPr lang="ru-RU" altLang="ru-RU" sz="1200" b="1">
                <a:solidFill>
                  <a:schemeClr val="tx2"/>
                </a:solidFill>
                <a:latin typeface="Times New Roman" pitchFamily="18" charset="0"/>
                <a:cs typeface="Times New Roman" pitchFamily="18" charset="0"/>
              </a:rPr>
              <a:t>Взаимодействие с ФСС посредством запросов</a:t>
            </a:r>
          </a:p>
          <a:p>
            <a:pPr algn="just" eaLnBrk="0" hangingPunct="0">
              <a:lnSpc>
                <a:spcPct val="90000"/>
              </a:lnSpc>
            </a:pPr>
            <a:r>
              <a:rPr lang="ru-RU" altLang="ru-RU" sz="1200" b="1">
                <a:solidFill>
                  <a:schemeClr val="tx2"/>
                </a:solidFill>
                <a:latin typeface="Times New Roman" pitchFamily="18" charset="0"/>
                <a:cs typeface="Times New Roman" pitchFamily="18" charset="0"/>
              </a:rPr>
              <a:t>-</a:t>
            </a:r>
            <a:r>
              <a:rPr lang="ru-RU" altLang="ru-RU" sz="1200">
                <a:solidFill>
                  <a:schemeClr val="tx2"/>
                </a:solidFill>
                <a:latin typeface="Times New Roman" pitchFamily="18" charset="0"/>
                <a:cs typeface="Times New Roman" pitchFamily="18" charset="0"/>
              </a:rPr>
              <a:t>формирование запросов в ФСС, возможность поиска по номеру, теме, статусу, дате поданного запроса</a:t>
            </a:r>
          </a:p>
        </p:txBody>
      </p:sp>
      <p:pic>
        <p:nvPicPr>
          <p:cNvPr id="31778" name="Рисунок 44"/>
          <p:cNvPicPr>
            <a:picLocks noChangeAspect="1"/>
          </p:cNvPicPr>
          <p:nvPr/>
        </p:nvPicPr>
        <p:blipFill>
          <a:blip r:embed="rId11"/>
          <a:srcRect l="10626" t="6880" r="9052" b="18449"/>
          <a:stretch>
            <a:fillRect/>
          </a:stretch>
        </p:blipFill>
        <p:spPr bwMode="auto">
          <a:xfrm>
            <a:off x="4379913" y="4740275"/>
            <a:ext cx="657225" cy="458788"/>
          </a:xfrm>
          <a:prstGeom prst="rect">
            <a:avLst/>
          </a:prstGeom>
          <a:noFill/>
          <a:ln w="9525">
            <a:noFill/>
            <a:miter lim="800000"/>
            <a:headEnd/>
            <a:tailEnd/>
          </a:ln>
        </p:spPr>
      </p:pic>
      <p:pic>
        <p:nvPicPr>
          <p:cNvPr id="31779" name="Рисунок 45"/>
          <p:cNvPicPr>
            <a:picLocks noChangeAspect="1"/>
          </p:cNvPicPr>
          <p:nvPr/>
        </p:nvPicPr>
        <p:blipFill>
          <a:blip r:embed="rId12"/>
          <a:srcRect/>
          <a:stretch>
            <a:fillRect/>
          </a:stretch>
        </p:blipFill>
        <p:spPr bwMode="auto">
          <a:xfrm>
            <a:off x="4379913" y="5870575"/>
            <a:ext cx="595312" cy="595313"/>
          </a:xfrm>
          <a:prstGeom prst="rect">
            <a:avLst/>
          </a:prstGeom>
          <a:noFill/>
          <a:ln w="9525">
            <a:noFill/>
            <a:miter lim="800000"/>
            <a:headEnd/>
            <a:tailEnd/>
          </a:ln>
        </p:spPr>
      </p:pic>
      <p:pic>
        <p:nvPicPr>
          <p:cNvPr id="31780" name="Рисунок 46"/>
          <p:cNvPicPr>
            <a:picLocks noChangeAspect="1"/>
          </p:cNvPicPr>
          <p:nvPr/>
        </p:nvPicPr>
        <p:blipFill>
          <a:blip r:embed="rId13"/>
          <a:srcRect/>
          <a:stretch>
            <a:fillRect/>
          </a:stretch>
        </p:blipFill>
        <p:spPr bwMode="auto">
          <a:xfrm>
            <a:off x="4340225" y="3325813"/>
            <a:ext cx="635000" cy="63341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Овал 34"/>
          <p:cNvSpPr/>
          <p:nvPr/>
        </p:nvSpPr>
        <p:spPr>
          <a:xfrm>
            <a:off x="7256463" y="1966913"/>
            <a:ext cx="1549400" cy="1492250"/>
          </a:xfrm>
          <a:prstGeom prst="ellipse">
            <a:avLst/>
          </a:prstGeom>
          <a:solidFill>
            <a:schemeClr val="bg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solidFill>
                <a:prstClr val="white"/>
              </a:solidFill>
            </a:endParaRPr>
          </a:p>
        </p:txBody>
      </p:sp>
      <p:sp>
        <p:nvSpPr>
          <p:cNvPr id="32770" name="TextBox 36"/>
          <p:cNvSpPr txBox="1">
            <a:spLocks noChangeArrowheads="1"/>
          </p:cNvSpPr>
          <p:nvPr/>
        </p:nvSpPr>
        <p:spPr bwMode="auto">
          <a:xfrm>
            <a:off x="3984625" y="4689475"/>
            <a:ext cx="1651000" cy="523875"/>
          </a:xfrm>
          <a:prstGeom prst="rect">
            <a:avLst/>
          </a:prstGeom>
          <a:noFill/>
          <a:ln w="9525">
            <a:noFill/>
            <a:miter lim="800000"/>
            <a:headEnd/>
            <a:tailEnd/>
          </a:ln>
        </p:spPr>
        <p:txBody>
          <a:bodyPr>
            <a:spAutoFit/>
          </a:bodyPr>
          <a:lstStyle/>
          <a:p>
            <a:pPr algn="ctr" defTabSz="912813" eaLnBrk="0" hangingPunct="0"/>
            <a:r>
              <a:rPr lang="ru-RU" altLang="ru-RU" sz="1400">
                <a:solidFill>
                  <a:srgbClr val="002060"/>
                </a:solidFill>
                <a:latin typeface="Times New Roman" pitchFamily="18" charset="0"/>
                <a:cs typeface="Times New Roman" pitchFamily="18" charset="0"/>
              </a:rPr>
              <a:t>НПА в сфере </a:t>
            </a:r>
          </a:p>
          <a:p>
            <a:pPr algn="ctr" defTabSz="912813" eaLnBrk="0" hangingPunct="0"/>
            <a:r>
              <a:rPr lang="ru-RU" altLang="ru-RU" sz="1400">
                <a:solidFill>
                  <a:srgbClr val="002060"/>
                </a:solidFill>
                <a:latin typeface="Times New Roman" pitchFamily="18" charset="0"/>
                <a:cs typeface="Times New Roman" pitchFamily="18" charset="0"/>
              </a:rPr>
              <a:t> ОСС</a:t>
            </a:r>
          </a:p>
        </p:txBody>
      </p:sp>
      <p:sp>
        <p:nvSpPr>
          <p:cNvPr id="32771" name="Прямоугольник 37"/>
          <p:cNvSpPr>
            <a:spLocks noChangeArrowheads="1"/>
          </p:cNvSpPr>
          <p:nvPr/>
        </p:nvSpPr>
        <p:spPr bwMode="auto">
          <a:xfrm>
            <a:off x="28575" y="5541963"/>
            <a:ext cx="1692275" cy="1384300"/>
          </a:xfrm>
          <a:prstGeom prst="rect">
            <a:avLst/>
          </a:prstGeom>
          <a:noFill/>
          <a:ln w="9525">
            <a:noFill/>
            <a:miter lim="800000"/>
            <a:headEnd/>
            <a:tailEnd/>
          </a:ln>
        </p:spPr>
        <p:txBody>
          <a:bodyPr>
            <a:spAutoFit/>
          </a:bodyPr>
          <a:lstStyle/>
          <a:p>
            <a:pPr algn="ctr" defTabSz="912813" eaLnBrk="0" hangingPunct="0"/>
            <a:r>
              <a:rPr lang="ru-RU" altLang="ru-RU" sz="1400">
                <a:solidFill>
                  <a:srgbClr val="002060"/>
                </a:solidFill>
                <a:latin typeface="Times New Roman" pitchFamily="18" charset="0"/>
                <a:cs typeface="Times New Roman" pitchFamily="18" charset="0"/>
              </a:rPr>
              <a:t>регистрация и снятие с регистрационного учета страхователей</a:t>
            </a:r>
          </a:p>
          <a:p>
            <a:pPr algn="ctr" defTabSz="912813" eaLnBrk="0" hangingPunct="0"/>
            <a:endParaRPr lang="ru-RU" altLang="ru-RU" sz="1400" b="1">
              <a:solidFill>
                <a:srgbClr val="002060"/>
              </a:solidFill>
              <a:latin typeface="Times New Roman" pitchFamily="18" charset="0"/>
              <a:cs typeface="Times New Roman" pitchFamily="18" charset="0"/>
            </a:endParaRPr>
          </a:p>
        </p:txBody>
      </p:sp>
      <p:sp>
        <p:nvSpPr>
          <p:cNvPr id="32772" name="TextBox 39"/>
          <p:cNvSpPr txBox="1">
            <a:spLocks noChangeArrowheads="1"/>
          </p:cNvSpPr>
          <p:nvPr/>
        </p:nvSpPr>
        <p:spPr bwMode="auto">
          <a:xfrm>
            <a:off x="1412875" y="4659313"/>
            <a:ext cx="1624013" cy="738187"/>
          </a:xfrm>
          <a:prstGeom prst="rect">
            <a:avLst/>
          </a:prstGeom>
          <a:noFill/>
          <a:ln w="9525">
            <a:noFill/>
            <a:miter lim="800000"/>
            <a:headEnd/>
            <a:tailEnd/>
          </a:ln>
        </p:spPr>
        <p:txBody>
          <a:bodyPr>
            <a:spAutoFit/>
          </a:bodyPr>
          <a:lstStyle/>
          <a:p>
            <a:pPr algn="ctr" defTabSz="912813" eaLnBrk="0" hangingPunct="0"/>
            <a:r>
              <a:rPr lang="ru-RU" altLang="ru-RU" sz="1400">
                <a:solidFill>
                  <a:srgbClr val="002060"/>
                </a:solidFill>
                <a:latin typeface="Times New Roman" pitchFamily="18" charset="0"/>
                <a:cs typeface="Times New Roman" pitchFamily="18" charset="0"/>
              </a:rPr>
              <a:t>новеллы законодательства об ОСС</a:t>
            </a:r>
          </a:p>
        </p:txBody>
      </p:sp>
      <p:sp>
        <p:nvSpPr>
          <p:cNvPr id="32773" name="Прямоугольник 1"/>
          <p:cNvSpPr>
            <a:spLocks noChangeArrowheads="1"/>
          </p:cNvSpPr>
          <p:nvPr/>
        </p:nvSpPr>
        <p:spPr bwMode="auto">
          <a:xfrm>
            <a:off x="1027113" y="204788"/>
            <a:ext cx="10369550" cy="339725"/>
          </a:xfrm>
          <a:prstGeom prst="rect">
            <a:avLst/>
          </a:prstGeom>
          <a:noFill/>
          <a:ln w="9525">
            <a:noFill/>
            <a:miter lim="800000"/>
            <a:headEnd/>
            <a:tailEnd/>
          </a:ln>
        </p:spPr>
        <p:txBody>
          <a:bodyPr>
            <a:spAutoFit/>
          </a:bodyPr>
          <a:lstStyle/>
          <a:p>
            <a:pPr defTabSz="912813" eaLnBrk="0" hangingPunct="0"/>
            <a:r>
              <a:rPr lang="ru-RU" altLang="ru-RU" sz="1600" b="1">
                <a:solidFill>
                  <a:srgbClr val="FF0000"/>
                </a:solidFill>
                <a:latin typeface="Times New Roman" pitchFamily="18" charset="0"/>
                <a:cs typeface="Times New Roman" pitchFamily="18" charset="0"/>
              </a:rPr>
              <a:t>ПРОЕКТ  «ИНФОРМИРОВАНИЕ СТРАХОВАТЕЛЕЙ ПО ЭЛЕКТРОННОЙ ПОЧТЕ»</a:t>
            </a:r>
          </a:p>
        </p:txBody>
      </p:sp>
      <p:sp>
        <p:nvSpPr>
          <p:cNvPr id="32774" name="Прямоугольник 1"/>
          <p:cNvSpPr>
            <a:spLocks noChangeArrowheads="1"/>
          </p:cNvSpPr>
          <p:nvPr/>
        </p:nvSpPr>
        <p:spPr bwMode="auto">
          <a:xfrm rot="10800000" flipV="1">
            <a:off x="6948488" y="1223963"/>
            <a:ext cx="1974850" cy="400050"/>
          </a:xfrm>
          <a:prstGeom prst="rect">
            <a:avLst/>
          </a:prstGeom>
          <a:noFill/>
          <a:ln w="9525">
            <a:noFill/>
            <a:miter lim="800000"/>
            <a:headEnd/>
            <a:tailEnd/>
          </a:ln>
        </p:spPr>
        <p:txBody>
          <a:bodyPr>
            <a:spAutoFit/>
          </a:bodyPr>
          <a:lstStyle/>
          <a:p>
            <a:pPr algn="ctr" defTabSz="912813" eaLnBrk="0" hangingPunct="0"/>
            <a:endParaRPr lang="ru-RU" altLang="ru-RU" sz="2000">
              <a:solidFill>
                <a:srgbClr val="FF0000"/>
              </a:solidFill>
              <a:latin typeface="Times New Roman" pitchFamily="18" charset="0"/>
              <a:cs typeface="Times New Roman" pitchFamily="18" charset="0"/>
            </a:endParaRPr>
          </a:p>
        </p:txBody>
      </p:sp>
      <p:grpSp>
        <p:nvGrpSpPr>
          <p:cNvPr id="32775" name="Группа 16"/>
          <p:cNvGrpSpPr>
            <a:grpSpLocks/>
          </p:cNvGrpSpPr>
          <p:nvPr/>
        </p:nvGrpSpPr>
        <p:grpSpPr bwMode="auto">
          <a:xfrm>
            <a:off x="0" y="131763"/>
            <a:ext cx="9144000" cy="785812"/>
            <a:chOff x="0" y="131763"/>
            <a:chExt cx="9144000" cy="785812"/>
          </a:xfrm>
        </p:grpSpPr>
        <p:sp>
          <p:nvSpPr>
            <p:cNvPr id="32810" name="Line 16"/>
            <p:cNvSpPr>
              <a:spLocks noChangeShapeType="1"/>
            </p:cNvSpPr>
            <p:nvPr/>
          </p:nvSpPr>
          <p:spPr bwMode="auto">
            <a:xfrm>
              <a:off x="0" y="622300"/>
              <a:ext cx="9144000" cy="0"/>
            </a:xfrm>
            <a:prstGeom prst="line">
              <a:avLst/>
            </a:prstGeom>
            <a:noFill/>
            <a:ln w="19050">
              <a:solidFill>
                <a:srgbClr val="7AA5D4"/>
              </a:solidFill>
              <a:round/>
              <a:headEnd/>
              <a:tailEnd/>
            </a:ln>
          </p:spPr>
          <p:txBody>
            <a:bodyPr/>
            <a:lstStyle/>
            <a:p>
              <a:endParaRPr lang="ru-RU"/>
            </a:p>
          </p:txBody>
        </p:sp>
        <p:sp>
          <p:nvSpPr>
            <p:cNvPr id="32811" name="Line 16"/>
            <p:cNvSpPr>
              <a:spLocks noChangeShapeType="1"/>
            </p:cNvSpPr>
            <p:nvPr/>
          </p:nvSpPr>
          <p:spPr bwMode="auto">
            <a:xfrm>
              <a:off x="0" y="692150"/>
              <a:ext cx="9144000" cy="0"/>
            </a:xfrm>
            <a:prstGeom prst="line">
              <a:avLst/>
            </a:prstGeom>
            <a:noFill/>
            <a:ln w="19050">
              <a:solidFill>
                <a:srgbClr val="7AA5D4"/>
              </a:solidFill>
              <a:round/>
              <a:headEnd/>
              <a:tailEnd/>
            </a:ln>
          </p:spPr>
          <p:txBody>
            <a:bodyPr/>
            <a:lstStyle/>
            <a:p>
              <a:endParaRPr lang="ru-RU"/>
            </a:p>
          </p:txBody>
        </p:sp>
        <p:pic>
          <p:nvPicPr>
            <p:cNvPr id="32812" name="Picture 2" descr="Logo1_color_CMYK"/>
            <p:cNvPicPr>
              <a:picLocks noChangeAspect="1" noChangeArrowheads="1"/>
            </p:cNvPicPr>
            <p:nvPr/>
          </p:nvPicPr>
          <p:blipFill>
            <a:blip r:embed="rId3">
              <a:clrChange>
                <a:clrFrom>
                  <a:srgbClr val="FEFDFB"/>
                </a:clrFrom>
                <a:clrTo>
                  <a:srgbClr val="FEFDFB">
                    <a:alpha val="0"/>
                  </a:srgbClr>
                </a:clrTo>
              </a:clrChange>
            </a:blip>
            <a:srcRect/>
            <a:stretch>
              <a:fillRect/>
            </a:stretch>
          </p:blipFill>
          <p:spPr bwMode="auto">
            <a:xfrm>
              <a:off x="211138" y="131763"/>
              <a:ext cx="879475" cy="785812"/>
            </a:xfrm>
            <a:prstGeom prst="rect">
              <a:avLst/>
            </a:prstGeom>
            <a:solidFill>
              <a:schemeClr val="bg1"/>
            </a:solidFill>
            <a:ln w="9525">
              <a:noFill/>
              <a:miter lim="800000"/>
              <a:headEnd/>
              <a:tailEnd/>
            </a:ln>
          </p:spPr>
        </p:pic>
      </p:grpSp>
      <p:sp>
        <p:nvSpPr>
          <p:cNvPr id="29" name="Овал 28"/>
          <p:cNvSpPr/>
          <p:nvPr/>
        </p:nvSpPr>
        <p:spPr>
          <a:xfrm>
            <a:off x="260350" y="2103438"/>
            <a:ext cx="1549400" cy="1492250"/>
          </a:xfrm>
          <a:prstGeom prst="ellipse">
            <a:avLst/>
          </a:prstGeom>
          <a:solidFill>
            <a:schemeClr val="bg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solidFill>
                <a:prstClr val="white"/>
              </a:solidFill>
            </a:endParaRPr>
          </a:p>
        </p:txBody>
      </p:sp>
      <p:pic>
        <p:nvPicPr>
          <p:cNvPr id="32777" name="Picture 2" descr="Logo1_color_CMYK"/>
          <p:cNvPicPr>
            <a:picLocks noChangeAspect="1" noChangeArrowheads="1"/>
          </p:cNvPicPr>
          <p:nvPr/>
        </p:nvPicPr>
        <p:blipFill>
          <a:blip r:embed="rId3">
            <a:clrChange>
              <a:clrFrom>
                <a:srgbClr val="FEFDFB"/>
              </a:clrFrom>
              <a:clrTo>
                <a:srgbClr val="FEFDFB">
                  <a:alpha val="0"/>
                </a:srgbClr>
              </a:clrTo>
            </a:clrChange>
          </a:blip>
          <a:srcRect/>
          <a:stretch>
            <a:fillRect/>
          </a:stretch>
        </p:blipFill>
        <p:spPr bwMode="auto">
          <a:xfrm>
            <a:off x="547688" y="2382838"/>
            <a:ext cx="1060450" cy="947737"/>
          </a:xfrm>
          <a:prstGeom prst="rect">
            <a:avLst/>
          </a:prstGeom>
          <a:solidFill>
            <a:schemeClr val="bg1"/>
          </a:solidFill>
          <a:ln w="9525">
            <a:noFill/>
            <a:miter lim="800000"/>
            <a:headEnd/>
            <a:tailEnd/>
          </a:ln>
        </p:spPr>
      </p:pic>
      <p:sp>
        <p:nvSpPr>
          <p:cNvPr id="32778" name="TextBox 14"/>
          <p:cNvSpPr txBox="1">
            <a:spLocks noChangeArrowheads="1"/>
          </p:cNvSpPr>
          <p:nvPr/>
        </p:nvSpPr>
        <p:spPr bwMode="auto">
          <a:xfrm>
            <a:off x="298450" y="3622675"/>
            <a:ext cx="1566863" cy="276225"/>
          </a:xfrm>
          <a:prstGeom prst="rect">
            <a:avLst/>
          </a:prstGeom>
          <a:noFill/>
          <a:ln w="9525">
            <a:noFill/>
            <a:miter lim="800000"/>
            <a:headEnd/>
            <a:tailEnd/>
          </a:ln>
        </p:spPr>
        <p:txBody>
          <a:bodyPr>
            <a:spAutoFit/>
          </a:bodyPr>
          <a:lstStyle/>
          <a:p>
            <a:pPr algn="ctr" eaLnBrk="0" hangingPunct="0"/>
            <a:r>
              <a:rPr lang="ru-RU" altLang="ru-RU" sz="1200" b="1">
                <a:solidFill>
                  <a:srgbClr val="FF0000"/>
                </a:solidFill>
                <a:latin typeface="Times New Roman" pitchFamily="18" charset="0"/>
                <a:cs typeface="Times New Roman" pitchFamily="18" charset="0"/>
              </a:rPr>
              <a:t>ИРО ФСС РФ </a:t>
            </a:r>
          </a:p>
        </p:txBody>
      </p:sp>
      <p:pic>
        <p:nvPicPr>
          <p:cNvPr id="32779" name="Рисунок 30"/>
          <p:cNvPicPr>
            <a:picLocks noChangeAspect="1"/>
          </p:cNvPicPr>
          <p:nvPr/>
        </p:nvPicPr>
        <p:blipFill>
          <a:blip r:embed="rId4"/>
          <a:srcRect/>
          <a:stretch>
            <a:fillRect/>
          </a:stretch>
        </p:blipFill>
        <p:spPr bwMode="auto">
          <a:xfrm>
            <a:off x="7473950" y="2132013"/>
            <a:ext cx="1146175" cy="1143000"/>
          </a:xfrm>
          <a:prstGeom prst="rect">
            <a:avLst/>
          </a:prstGeom>
          <a:noFill/>
          <a:ln w="9525">
            <a:noFill/>
            <a:miter lim="800000"/>
            <a:headEnd/>
            <a:tailEnd/>
          </a:ln>
        </p:spPr>
      </p:pic>
      <p:sp>
        <p:nvSpPr>
          <p:cNvPr id="32780" name="TextBox 3"/>
          <p:cNvSpPr txBox="1">
            <a:spLocks noChangeArrowheads="1"/>
          </p:cNvSpPr>
          <p:nvPr/>
        </p:nvSpPr>
        <p:spPr bwMode="auto">
          <a:xfrm>
            <a:off x="7451725" y="3484563"/>
            <a:ext cx="1425575" cy="276225"/>
          </a:xfrm>
          <a:prstGeom prst="rect">
            <a:avLst/>
          </a:prstGeom>
          <a:noFill/>
          <a:ln w="9525">
            <a:noFill/>
            <a:miter lim="800000"/>
            <a:headEnd/>
            <a:tailEnd/>
          </a:ln>
        </p:spPr>
        <p:txBody>
          <a:bodyPr wrap="none">
            <a:spAutoFit/>
          </a:bodyPr>
          <a:lstStyle/>
          <a:p>
            <a:pPr eaLnBrk="0" hangingPunct="0"/>
            <a:r>
              <a:rPr lang="ru-RU" altLang="ru-RU" sz="1200" b="1">
                <a:solidFill>
                  <a:srgbClr val="FF0000"/>
                </a:solidFill>
                <a:latin typeface="Times New Roman" pitchFamily="18" charset="0"/>
                <a:cs typeface="Times New Roman" pitchFamily="18" charset="0"/>
              </a:rPr>
              <a:t>РАБОТОДАТЕЛЬ</a:t>
            </a:r>
          </a:p>
        </p:txBody>
      </p:sp>
      <p:sp>
        <p:nvSpPr>
          <p:cNvPr id="32781" name="Прямоугольник 37"/>
          <p:cNvSpPr>
            <a:spLocks noChangeArrowheads="1"/>
          </p:cNvSpPr>
          <p:nvPr/>
        </p:nvSpPr>
        <p:spPr bwMode="auto">
          <a:xfrm>
            <a:off x="2678113" y="5710238"/>
            <a:ext cx="1841500" cy="955675"/>
          </a:xfrm>
          <a:prstGeom prst="rect">
            <a:avLst/>
          </a:prstGeom>
          <a:noFill/>
          <a:ln w="9525">
            <a:noFill/>
            <a:miter lim="800000"/>
            <a:headEnd/>
            <a:tailEnd/>
          </a:ln>
        </p:spPr>
        <p:txBody>
          <a:bodyPr>
            <a:spAutoFit/>
          </a:bodyPr>
          <a:lstStyle/>
          <a:p>
            <a:pPr algn="ctr" defTabSz="912813" eaLnBrk="0" hangingPunct="0"/>
            <a:r>
              <a:rPr lang="ru-RU" altLang="ru-RU" sz="1400">
                <a:solidFill>
                  <a:srgbClr val="002060"/>
                </a:solidFill>
                <a:latin typeface="Times New Roman" pitchFamily="18" charset="0"/>
                <a:cs typeface="Times New Roman" pitchFamily="18" charset="0"/>
              </a:rPr>
              <a:t>сроки сдачи отчетности и уплаты страховых взносов</a:t>
            </a:r>
          </a:p>
          <a:p>
            <a:pPr algn="ctr" defTabSz="912813" eaLnBrk="0" hangingPunct="0"/>
            <a:endParaRPr lang="ru-RU" altLang="ru-RU" sz="1400" b="1">
              <a:solidFill>
                <a:srgbClr val="002060"/>
              </a:solidFill>
              <a:latin typeface="Times New Roman" pitchFamily="18" charset="0"/>
              <a:cs typeface="Times New Roman" pitchFamily="18" charset="0"/>
            </a:endParaRPr>
          </a:p>
        </p:txBody>
      </p:sp>
      <p:sp>
        <p:nvSpPr>
          <p:cNvPr id="32782" name="Прямоугольник 37"/>
          <p:cNvSpPr>
            <a:spLocks noChangeArrowheads="1"/>
          </p:cNvSpPr>
          <p:nvPr/>
        </p:nvSpPr>
        <p:spPr bwMode="auto">
          <a:xfrm>
            <a:off x="6553200" y="4651375"/>
            <a:ext cx="1379538" cy="1384300"/>
          </a:xfrm>
          <a:prstGeom prst="rect">
            <a:avLst/>
          </a:prstGeom>
          <a:noFill/>
          <a:ln w="9525">
            <a:noFill/>
            <a:miter lim="800000"/>
            <a:headEnd/>
            <a:tailEnd/>
          </a:ln>
        </p:spPr>
        <p:txBody>
          <a:bodyPr>
            <a:spAutoFit/>
          </a:bodyPr>
          <a:lstStyle/>
          <a:p>
            <a:pPr algn="ctr" defTabSz="912813" eaLnBrk="0" hangingPunct="0"/>
            <a:r>
              <a:rPr lang="ru-RU" altLang="ru-RU" sz="1400">
                <a:solidFill>
                  <a:srgbClr val="002060"/>
                </a:solidFill>
                <a:latin typeface="Times New Roman" pitchFamily="18" charset="0"/>
                <a:cs typeface="Times New Roman" pitchFamily="18" charset="0"/>
              </a:rPr>
              <a:t>об изменении реквизитов для уплаты страховых взносов</a:t>
            </a:r>
          </a:p>
          <a:p>
            <a:pPr algn="ctr" defTabSz="912813" eaLnBrk="0" hangingPunct="0"/>
            <a:endParaRPr lang="ru-RU" altLang="ru-RU" sz="1400" b="1">
              <a:solidFill>
                <a:srgbClr val="002060"/>
              </a:solidFill>
              <a:latin typeface="Times New Roman" pitchFamily="18" charset="0"/>
              <a:cs typeface="Times New Roman" pitchFamily="18" charset="0"/>
            </a:endParaRPr>
          </a:p>
        </p:txBody>
      </p:sp>
      <p:sp>
        <p:nvSpPr>
          <p:cNvPr id="32783" name="Прямоугольник 37"/>
          <p:cNvSpPr>
            <a:spLocks noChangeArrowheads="1"/>
          </p:cNvSpPr>
          <p:nvPr/>
        </p:nvSpPr>
        <p:spPr bwMode="auto">
          <a:xfrm>
            <a:off x="4978400" y="5561013"/>
            <a:ext cx="1765300" cy="1169987"/>
          </a:xfrm>
          <a:prstGeom prst="rect">
            <a:avLst/>
          </a:prstGeom>
          <a:noFill/>
          <a:ln w="9525">
            <a:noFill/>
            <a:miter lim="800000"/>
            <a:headEnd/>
            <a:tailEnd/>
          </a:ln>
        </p:spPr>
        <p:txBody>
          <a:bodyPr>
            <a:spAutoFit/>
          </a:bodyPr>
          <a:lstStyle/>
          <a:p>
            <a:pPr algn="ctr" defTabSz="912813" eaLnBrk="0" hangingPunct="0"/>
            <a:r>
              <a:rPr lang="ru-RU" altLang="ru-RU" sz="1400">
                <a:solidFill>
                  <a:srgbClr val="002060"/>
                </a:solidFill>
                <a:latin typeface="Times New Roman" pitchFamily="18" charset="0"/>
                <a:cs typeface="Times New Roman" pitchFamily="18" charset="0"/>
              </a:rPr>
              <a:t>предстоящие обучения страхователей по ОСС</a:t>
            </a:r>
          </a:p>
          <a:p>
            <a:pPr algn="ctr" defTabSz="912813" eaLnBrk="0" hangingPunct="0"/>
            <a:endParaRPr lang="ru-RU" altLang="ru-RU" sz="1400" b="1">
              <a:solidFill>
                <a:srgbClr val="002060"/>
              </a:solidFill>
              <a:latin typeface="Times New Roman" pitchFamily="18" charset="0"/>
              <a:cs typeface="Times New Roman" pitchFamily="18" charset="0"/>
            </a:endParaRPr>
          </a:p>
        </p:txBody>
      </p:sp>
      <p:sp>
        <p:nvSpPr>
          <p:cNvPr id="14354" name="Прямоугольник 37"/>
          <p:cNvSpPr>
            <a:spLocks noChangeArrowheads="1"/>
          </p:cNvSpPr>
          <p:nvPr/>
        </p:nvSpPr>
        <p:spPr bwMode="auto">
          <a:xfrm>
            <a:off x="2314575" y="2025650"/>
            <a:ext cx="4411663" cy="584200"/>
          </a:xfrm>
          <a:prstGeom prst="rect">
            <a:avLst/>
          </a:prstGeom>
          <a:solidFill>
            <a:schemeClr val="bg1">
              <a:lumMod val="95000"/>
            </a:schemeClr>
          </a:solidFill>
          <a:ln>
            <a:noFill/>
          </a:ln>
          <a:extLst/>
        </p:spPr>
        <p:txBody>
          <a:bodyPr>
            <a:spAutoFit/>
          </a:bodyPr>
          <a:lstStyle>
            <a:lvl1pPr defTabSz="912813">
              <a:defRPr>
                <a:solidFill>
                  <a:schemeClr val="tx1"/>
                </a:solidFill>
                <a:latin typeface="Calibri" panose="020F0502020204030204" pitchFamily="34" charset="0"/>
                <a:cs typeface="Arial" panose="020B0604020202020204" pitchFamily="34" charset="0"/>
              </a:defRPr>
            </a:lvl1pPr>
            <a:lvl2pPr marL="742950" indent="-285750" defTabSz="912813">
              <a:defRPr>
                <a:solidFill>
                  <a:schemeClr val="tx1"/>
                </a:solidFill>
                <a:latin typeface="Calibri" panose="020F0502020204030204" pitchFamily="34" charset="0"/>
                <a:cs typeface="Arial" panose="020B0604020202020204" pitchFamily="34" charset="0"/>
              </a:defRPr>
            </a:lvl2pPr>
            <a:lvl3pPr marL="1143000" indent="-228600" defTabSz="912813">
              <a:defRPr>
                <a:solidFill>
                  <a:schemeClr val="tx1"/>
                </a:solidFill>
                <a:latin typeface="Calibri" panose="020F0502020204030204" pitchFamily="34" charset="0"/>
                <a:cs typeface="Arial" panose="020B0604020202020204" pitchFamily="34" charset="0"/>
              </a:defRPr>
            </a:lvl3pPr>
            <a:lvl4pPr marL="1600200" indent="-228600" defTabSz="912813">
              <a:defRPr>
                <a:solidFill>
                  <a:schemeClr val="tx1"/>
                </a:solidFill>
                <a:latin typeface="Calibri" panose="020F0502020204030204" pitchFamily="34" charset="0"/>
                <a:cs typeface="Arial" panose="020B0604020202020204" pitchFamily="34" charset="0"/>
              </a:defRPr>
            </a:lvl4pPr>
            <a:lvl5pPr marL="2057400" indent="-228600" defTabSz="912813">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hangingPunct="0">
              <a:defRPr/>
            </a:pPr>
            <a:r>
              <a:rPr lang="ru-RU" altLang="ru-RU" sz="1600" b="1" dirty="0">
                <a:solidFill>
                  <a:srgbClr val="FF0000"/>
                </a:solidFill>
                <a:latin typeface="Times New Roman" panose="02020603050405020304" pitchFamily="18" charset="0"/>
                <a:cs typeface="Times New Roman" panose="02020603050405020304" pitchFamily="18" charset="0"/>
              </a:rPr>
              <a:t>Задача проекта: </a:t>
            </a:r>
            <a:r>
              <a:rPr lang="ru-RU" altLang="ru-RU" sz="1600" b="1" dirty="0">
                <a:solidFill>
                  <a:srgbClr val="1F497D"/>
                </a:solidFill>
                <a:latin typeface="Times New Roman" panose="02020603050405020304" pitchFamily="18" charset="0"/>
                <a:cs typeface="Times New Roman" panose="02020603050405020304" pitchFamily="18" charset="0"/>
              </a:rPr>
              <a:t>регулярное и оперативное доведение до страхователей информации</a:t>
            </a:r>
          </a:p>
        </p:txBody>
      </p:sp>
      <p:sp>
        <p:nvSpPr>
          <p:cNvPr id="32785" name="Прямоугольник 37"/>
          <p:cNvSpPr>
            <a:spLocks noChangeArrowheads="1"/>
          </p:cNvSpPr>
          <p:nvPr/>
        </p:nvSpPr>
        <p:spPr bwMode="auto">
          <a:xfrm>
            <a:off x="7777163" y="5327650"/>
            <a:ext cx="1382712" cy="738188"/>
          </a:xfrm>
          <a:prstGeom prst="rect">
            <a:avLst/>
          </a:prstGeom>
          <a:noFill/>
          <a:ln w="9525">
            <a:noFill/>
            <a:miter lim="800000"/>
            <a:headEnd/>
            <a:tailEnd/>
          </a:ln>
        </p:spPr>
        <p:txBody>
          <a:bodyPr>
            <a:spAutoFit/>
          </a:bodyPr>
          <a:lstStyle/>
          <a:p>
            <a:pPr algn="ctr" defTabSz="912813" eaLnBrk="0" hangingPunct="0"/>
            <a:r>
              <a:rPr lang="ru-RU" altLang="ru-RU" sz="1400">
                <a:solidFill>
                  <a:srgbClr val="002060"/>
                </a:solidFill>
                <a:latin typeface="Times New Roman" pitchFamily="18" charset="0"/>
                <a:cs typeface="Times New Roman" pitchFamily="18" charset="0"/>
              </a:rPr>
              <a:t>оперативная информация</a:t>
            </a:r>
          </a:p>
          <a:p>
            <a:pPr algn="ctr" defTabSz="912813" eaLnBrk="0" hangingPunct="0"/>
            <a:endParaRPr lang="ru-RU" altLang="ru-RU" sz="1400" b="1">
              <a:solidFill>
                <a:srgbClr val="002060"/>
              </a:solidFill>
              <a:latin typeface="Times New Roman" pitchFamily="18" charset="0"/>
              <a:cs typeface="Times New Roman" pitchFamily="18" charset="0"/>
            </a:endParaRPr>
          </a:p>
        </p:txBody>
      </p:sp>
      <p:sp>
        <p:nvSpPr>
          <p:cNvPr id="2" name="Стрелка вправо 1"/>
          <p:cNvSpPr/>
          <p:nvPr/>
        </p:nvSpPr>
        <p:spPr>
          <a:xfrm>
            <a:off x="2157413" y="2708275"/>
            <a:ext cx="4751387" cy="258763"/>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solidFill>
                <a:prstClr val="white"/>
              </a:solidFill>
            </a:endParaRPr>
          </a:p>
        </p:txBody>
      </p:sp>
      <p:sp>
        <p:nvSpPr>
          <p:cNvPr id="3" name="Овал 2"/>
          <p:cNvSpPr/>
          <p:nvPr/>
        </p:nvSpPr>
        <p:spPr>
          <a:xfrm>
            <a:off x="266700" y="4570413"/>
            <a:ext cx="969963" cy="901700"/>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solidFill>
                <a:prstClr val="white"/>
              </a:solidFill>
            </a:endParaRPr>
          </a:p>
        </p:txBody>
      </p:sp>
      <p:pic>
        <p:nvPicPr>
          <p:cNvPr id="32788" name="Рисунок 4"/>
          <p:cNvPicPr>
            <a:picLocks noChangeAspect="1"/>
          </p:cNvPicPr>
          <p:nvPr/>
        </p:nvPicPr>
        <p:blipFill>
          <a:blip r:embed="rId5"/>
          <a:srcRect/>
          <a:stretch>
            <a:fillRect/>
          </a:stretch>
        </p:blipFill>
        <p:spPr bwMode="auto">
          <a:xfrm>
            <a:off x="4010025" y="2535238"/>
            <a:ext cx="663575" cy="663575"/>
          </a:xfrm>
          <a:prstGeom prst="rect">
            <a:avLst/>
          </a:prstGeom>
          <a:noFill/>
          <a:ln w="9525">
            <a:noFill/>
            <a:miter lim="800000"/>
            <a:headEnd/>
            <a:tailEnd/>
          </a:ln>
        </p:spPr>
      </p:pic>
      <p:sp>
        <p:nvSpPr>
          <p:cNvPr id="38" name="Овал 37"/>
          <p:cNvSpPr/>
          <p:nvPr/>
        </p:nvSpPr>
        <p:spPr>
          <a:xfrm>
            <a:off x="1700213" y="3768725"/>
            <a:ext cx="969962" cy="901700"/>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solidFill>
                <a:prstClr val="white"/>
              </a:solidFill>
            </a:endParaRPr>
          </a:p>
        </p:txBody>
      </p:sp>
      <p:sp>
        <p:nvSpPr>
          <p:cNvPr id="41" name="Овал 40"/>
          <p:cNvSpPr/>
          <p:nvPr/>
        </p:nvSpPr>
        <p:spPr>
          <a:xfrm>
            <a:off x="3028950" y="4659313"/>
            <a:ext cx="969963" cy="903287"/>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solidFill>
                <a:prstClr val="white"/>
              </a:solidFill>
            </a:endParaRPr>
          </a:p>
        </p:txBody>
      </p:sp>
      <p:sp>
        <p:nvSpPr>
          <p:cNvPr id="47" name="Овал 46"/>
          <p:cNvSpPr/>
          <p:nvPr/>
        </p:nvSpPr>
        <p:spPr>
          <a:xfrm>
            <a:off x="4257675" y="3794125"/>
            <a:ext cx="969963" cy="903288"/>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solidFill>
                <a:prstClr val="white"/>
              </a:solidFill>
            </a:endParaRPr>
          </a:p>
        </p:txBody>
      </p:sp>
      <p:sp>
        <p:nvSpPr>
          <p:cNvPr id="48" name="Овал 47"/>
          <p:cNvSpPr/>
          <p:nvPr/>
        </p:nvSpPr>
        <p:spPr>
          <a:xfrm>
            <a:off x="5589588" y="4657725"/>
            <a:ext cx="969962" cy="903288"/>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solidFill>
                <a:prstClr val="white"/>
              </a:solidFill>
            </a:endParaRPr>
          </a:p>
        </p:txBody>
      </p:sp>
      <p:sp>
        <p:nvSpPr>
          <p:cNvPr id="49" name="Овал 48"/>
          <p:cNvSpPr/>
          <p:nvPr/>
        </p:nvSpPr>
        <p:spPr>
          <a:xfrm>
            <a:off x="6686550" y="3768725"/>
            <a:ext cx="969963" cy="901700"/>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solidFill>
                <a:prstClr val="white"/>
              </a:solidFill>
            </a:endParaRPr>
          </a:p>
        </p:txBody>
      </p:sp>
      <p:sp>
        <p:nvSpPr>
          <p:cNvPr id="50" name="Овал 49"/>
          <p:cNvSpPr/>
          <p:nvPr/>
        </p:nvSpPr>
        <p:spPr>
          <a:xfrm>
            <a:off x="7969250" y="4440238"/>
            <a:ext cx="969963" cy="903287"/>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solidFill>
                <a:prstClr val="white"/>
              </a:solidFill>
            </a:endParaRPr>
          </a:p>
        </p:txBody>
      </p:sp>
      <p:pic>
        <p:nvPicPr>
          <p:cNvPr id="32795" name="Рисунок 6"/>
          <p:cNvPicPr>
            <a:picLocks noChangeAspect="1"/>
          </p:cNvPicPr>
          <p:nvPr/>
        </p:nvPicPr>
        <p:blipFill>
          <a:blip r:embed="rId6"/>
          <a:srcRect/>
          <a:stretch>
            <a:fillRect/>
          </a:stretch>
        </p:blipFill>
        <p:spPr bwMode="auto">
          <a:xfrm>
            <a:off x="506413" y="4757738"/>
            <a:ext cx="528637" cy="528637"/>
          </a:xfrm>
          <a:prstGeom prst="rect">
            <a:avLst/>
          </a:prstGeom>
          <a:noFill/>
          <a:ln w="9525">
            <a:noFill/>
            <a:miter lim="800000"/>
            <a:headEnd/>
            <a:tailEnd/>
          </a:ln>
        </p:spPr>
      </p:pic>
      <p:pic>
        <p:nvPicPr>
          <p:cNvPr id="32796" name="Рисунок 7"/>
          <p:cNvPicPr>
            <a:picLocks noChangeAspect="1"/>
          </p:cNvPicPr>
          <p:nvPr/>
        </p:nvPicPr>
        <p:blipFill>
          <a:blip r:embed="rId7"/>
          <a:srcRect/>
          <a:stretch>
            <a:fillRect/>
          </a:stretch>
        </p:blipFill>
        <p:spPr bwMode="auto">
          <a:xfrm>
            <a:off x="4491038" y="4003675"/>
            <a:ext cx="603250" cy="541338"/>
          </a:xfrm>
          <a:prstGeom prst="rect">
            <a:avLst/>
          </a:prstGeom>
          <a:noFill/>
          <a:ln w="9525">
            <a:noFill/>
            <a:miter lim="800000"/>
            <a:headEnd/>
            <a:tailEnd/>
          </a:ln>
        </p:spPr>
      </p:pic>
      <p:pic>
        <p:nvPicPr>
          <p:cNvPr id="32797" name="Рисунок 8"/>
          <p:cNvPicPr>
            <a:picLocks noChangeAspect="1"/>
          </p:cNvPicPr>
          <p:nvPr/>
        </p:nvPicPr>
        <p:blipFill>
          <a:blip r:embed="rId8"/>
          <a:srcRect/>
          <a:stretch>
            <a:fillRect/>
          </a:stretch>
        </p:blipFill>
        <p:spPr bwMode="auto">
          <a:xfrm>
            <a:off x="1820863" y="3957638"/>
            <a:ext cx="704850" cy="544512"/>
          </a:xfrm>
          <a:prstGeom prst="rect">
            <a:avLst/>
          </a:prstGeom>
          <a:noFill/>
          <a:ln w="9525">
            <a:noFill/>
            <a:miter lim="800000"/>
            <a:headEnd/>
            <a:tailEnd/>
          </a:ln>
        </p:spPr>
      </p:pic>
      <p:pic>
        <p:nvPicPr>
          <p:cNvPr id="32798" name="Рисунок 9"/>
          <p:cNvPicPr>
            <a:picLocks noChangeAspect="1"/>
          </p:cNvPicPr>
          <p:nvPr/>
        </p:nvPicPr>
        <p:blipFill>
          <a:blip r:embed="rId9"/>
          <a:srcRect/>
          <a:stretch>
            <a:fillRect/>
          </a:stretch>
        </p:blipFill>
        <p:spPr bwMode="auto">
          <a:xfrm>
            <a:off x="3208338" y="4779963"/>
            <a:ext cx="619125" cy="660400"/>
          </a:xfrm>
          <a:prstGeom prst="rect">
            <a:avLst/>
          </a:prstGeom>
          <a:noFill/>
          <a:ln w="9525">
            <a:noFill/>
            <a:miter lim="800000"/>
            <a:headEnd/>
            <a:tailEnd/>
          </a:ln>
        </p:spPr>
      </p:pic>
      <p:pic>
        <p:nvPicPr>
          <p:cNvPr id="32799" name="Рисунок 10"/>
          <p:cNvPicPr>
            <a:picLocks noChangeAspect="1"/>
          </p:cNvPicPr>
          <p:nvPr/>
        </p:nvPicPr>
        <p:blipFill>
          <a:blip r:embed="rId10"/>
          <a:srcRect/>
          <a:stretch>
            <a:fillRect/>
          </a:stretch>
        </p:blipFill>
        <p:spPr bwMode="auto">
          <a:xfrm>
            <a:off x="5762625" y="4802188"/>
            <a:ext cx="614363" cy="614362"/>
          </a:xfrm>
          <a:prstGeom prst="rect">
            <a:avLst/>
          </a:prstGeom>
          <a:noFill/>
          <a:ln w="9525">
            <a:noFill/>
            <a:miter lim="800000"/>
            <a:headEnd/>
            <a:tailEnd/>
          </a:ln>
        </p:spPr>
      </p:pic>
      <p:pic>
        <p:nvPicPr>
          <p:cNvPr id="32800" name="Рисунок 11"/>
          <p:cNvPicPr>
            <a:picLocks noChangeAspect="1"/>
          </p:cNvPicPr>
          <p:nvPr/>
        </p:nvPicPr>
        <p:blipFill>
          <a:blip r:embed="rId11"/>
          <a:srcRect l="12201" t="6950" r="9052" b="9052"/>
          <a:stretch>
            <a:fillRect/>
          </a:stretch>
        </p:blipFill>
        <p:spPr bwMode="auto">
          <a:xfrm>
            <a:off x="6908800" y="3948113"/>
            <a:ext cx="560388" cy="596900"/>
          </a:xfrm>
          <a:prstGeom prst="rect">
            <a:avLst/>
          </a:prstGeom>
          <a:noFill/>
          <a:ln w="9525">
            <a:noFill/>
            <a:miter lim="800000"/>
            <a:headEnd/>
            <a:tailEnd/>
          </a:ln>
        </p:spPr>
      </p:pic>
      <p:pic>
        <p:nvPicPr>
          <p:cNvPr id="32801" name="Рисунок 12"/>
          <p:cNvPicPr>
            <a:picLocks noChangeAspect="1"/>
          </p:cNvPicPr>
          <p:nvPr/>
        </p:nvPicPr>
        <p:blipFill>
          <a:blip r:embed="rId12"/>
          <a:srcRect l="30174" t="10101" r="32507" b="10101"/>
          <a:stretch>
            <a:fillRect/>
          </a:stretch>
        </p:blipFill>
        <p:spPr bwMode="auto">
          <a:xfrm>
            <a:off x="8285163" y="4570413"/>
            <a:ext cx="280987" cy="668337"/>
          </a:xfrm>
          <a:prstGeom prst="rect">
            <a:avLst/>
          </a:prstGeom>
          <a:noFill/>
          <a:ln w="9525">
            <a:noFill/>
            <a:miter lim="800000"/>
            <a:headEnd/>
            <a:tailEnd/>
          </a:ln>
        </p:spPr>
      </p:pic>
      <p:cxnSp>
        <p:nvCxnSpPr>
          <p:cNvPr id="15" name="Прямая со стрелкой 14"/>
          <p:cNvCxnSpPr/>
          <p:nvPr/>
        </p:nvCxnSpPr>
        <p:spPr>
          <a:xfrm flipH="1">
            <a:off x="3228975" y="2998788"/>
            <a:ext cx="755650" cy="200025"/>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H="1">
            <a:off x="3427413" y="3087688"/>
            <a:ext cx="590550" cy="395287"/>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a:off x="3838575" y="3148013"/>
            <a:ext cx="295275" cy="515937"/>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4660900" y="3109913"/>
            <a:ext cx="449263" cy="349250"/>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4697413" y="3022600"/>
            <a:ext cx="712787" cy="139700"/>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a:off x="4341813" y="3198813"/>
            <a:ext cx="20637" cy="569912"/>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p:cNvCxnSpPr/>
          <p:nvPr/>
        </p:nvCxnSpPr>
        <p:spPr>
          <a:xfrm>
            <a:off x="4519613" y="3186113"/>
            <a:ext cx="303212" cy="452437"/>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Прямоугольник 3">
            <a:extLst>
              <a:ext uri="{FF2B5EF4-FFF2-40B4-BE49-F238E27FC236}"/>
            </a:extLst>
          </p:cNvPr>
          <p:cNvSpPr/>
          <p:nvPr/>
        </p:nvSpPr>
        <p:spPr>
          <a:xfrm>
            <a:off x="850900" y="904875"/>
            <a:ext cx="7954963" cy="954088"/>
          </a:xfrm>
          <a:prstGeom prst="rect">
            <a:avLst/>
          </a:prstGeom>
          <a:solidFill>
            <a:schemeClr val="bg1">
              <a:lumMod val="95000"/>
            </a:schemeClr>
          </a:solidFill>
        </p:spPr>
        <p:txBody>
          <a:bodyPr>
            <a:spAutoFit/>
          </a:bodyPr>
          <a:lstStyle/>
          <a:p>
            <a:pPr algn="ctr" eaLnBrk="0" hangingPunct="0">
              <a:defRPr/>
            </a:pPr>
            <a:r>
              <a:rPr lang="ru-RU" altLang="ru-RU" sz="1400" b="1" u="sng" dirty="0">
                <a:solidFill>
                  <a:srgbClr val="FF0000"/>
                </a:solidFill>
                <a:latin typeface="Times New Roman" panose="02020603050405020304" pitchFamily="18" charset="0"/>
                <a:cs typeface="Times New Roman" panose="02020603050405020304" pitchFamily="18" charset="0"/>
              </a:rPr>
              <a:t>Внимание работодатели!</a:t>
            </a:r>
          </a:p>
          <a:p>
            <a:pPr algn="ctr" eaLnBrk="0" hangingPunct="0">
              <a:defRPr/>
            </a:pPr>
            <a:r>
              <a:rPr lang="ru-RU" altLang="ru-RU" sz="1400" b="1" dirty="0">
                <a:solidFill>
                  <a:srgbClr val="FF0000"/>
                </a:solidFill>
                <a:latin typeface="Times New Roman" panose="02020603050405020304" pitchFamily="18" charset="0"/>
                <a:cs typeface="Times New Roman" panose="02020603050405020304" pitchFamily="18" charset="0"/>
              </a:rPr>
              <a:t>Форма </a:t>
            </a:r>
            <a:r>
              <a:rPr lang="ru-RU" altLang="ru-RU" sz="1400" b="1" dirty="0">
                <a:solidFill>
                  <a:srgbClr val="FF0000"/>
                </a:solidFill>
                <a:latin typeface="Times New Roman" panose="02020603050405020304" pitchFamily="18" charset="0"/>
                <a:cs typeface="Times New Roman" panose="02020603050405020304" pitchFamily="18" charset="0"/>
              </a:rPr>
              <a:t>согласия </a:t>
            </a:r>
            <a:r>
              <a:rPr lang="ru-RU" altLang="ru-RU" sz="1400" b="1" dirty="0">
                <a:solidFill>
                  <a:srgbClr val="002060"/>
                </a:solidFill>
                <a:latin typeface="Times New Roman" panose="02020603050405020304" pitchFamily="18" charset="0"/>
                <a:cs typeface="Times New Roman" panose="02020603050405020304" pitchFamily="18" charset="0"/>
              </a:rPr>
              <a:t>для участия в проекте </a:t>
            </a:r>
            <a:r>
              <a:rPr lang="ru-RU" altLang="ru-RU" sz="1400" b="1" dirty="0">
                <a:solidFill>
                  <a:srgbClr val="FF0000"/>
                </a:solidFill>
                <a:latin typeface="Times New Roman" panose="02020603050405020304" pitchFamily="18" charset="0"/>
                <a:cs typeface="Times New Roman" panose="02020603050405020304" pitchFamily="18" charset="0"/>
              </a:rPr>
              <a:t>размещена на</a:t>
            </a:r>
            <a:r>
              <a:rPr lang="en-US" altLang="ru-RU" sz="1400" b="1" dirty="0">
                <a:solidFill>
                  <a:srgbClr val="FF0000"/>
                </a:solidFill>
                <a:latin typeface="Times New Roman" panose="02020603050405020304" pitchFamily="18" charset="0"/>
                <a:cs typeface="Times New Roman" panose="02020603050405020304" pitchFamily="18" charset="0"/>
              </a:rPr>
              <a:t> </a:t>
            </a:r>
            <a:r>
              <a:rPr lang="ru-RU" altLang="ru-RU" sz="1400" b="1" dirty="0">
                <a:solidFill>
                  <a:srgbClr val="FF0000"/>
                </a:solidFill>
                <a:latin typeface="Times New Roman" panose="02020603050405020304" pitchFamily="18" charset="0"/>
                <a:cs typeface="Times New Roman" panose="02020603050405020304" pitchFamily="18" charset="0"/>
              </a:rPr>
              <a:t>сайте  </a:t>
            </a:r>
          </a:p>
          <a:p>
            <a:pPr algn="ctr" eaLnBrk="0" hangingPunct="0">
              <a:defRPr/>
            </a:pPr>
            <a:r>
              <a:rPr lang="ru-RU" altLang="ru-RU" sz="1400" b="1" dirty="0">
                <a:solidFill>
                  <a:srgbClr val="002060"/>
                </a:solidFill>
                <a:latin typeface="Times New Roman" panose="02020603050405020304" pitchFamily="18" charset="0"/>
                <a:cs typeface="Times New Roman" panose="02020603050405020304" pitchFamily="18" charset="0"/>
              </a:rPr>
              <a:t>Иркутского регионального отделения во вкладке «Страхователям»</a:t>
            </a:r>
          </a:p>
          <a:p>
            <a:pPr algn="ctr" eaLnBrk="0" hangingPunct="0">
              <a:defRPr/>
            </a:pPr>
            <a:r>
              <a:rPr lang="en-US" altLang="ru-RU" sz="1400" dirty="0">
                <a:solidFill>
                  <a:srgbClr val="1F497D"/>
                </a:solidFill>
                <a:latin typeface="Times New Roman" panose="02020603050405020304" pitchFamily="18" charset="0"/>
                <a:cs typeface="Times New Roman" panose="02020603050405020304" pitchFamily="18" charset="0"/>
                <a:hlinkClick r:id="rId13"/>
              </a:rPr>
              <a:t>www.r38.fss.ru</a:t>
            </a:r>
            <a:endParaRPr lang="ru-RU" altLang="ru-RU" sz="1400" dirty="0">
              <a:solidFill>
                <a:srgbClr val="1F497D"/>
              </a:solidFill>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1090613" y="-96838"/>
            <a:ext cx="8053387" cy="822326"/>
          </a:xfrm>
          <a:prstGeom prst="rect">
            <a:avLst/>
          </a:prstGeom>
          <a:noFill/>
          <a:ln w="9525">
            <a:noFill/>
            <a:miter lim="800000"/>
            <a:headEnd/>
            <a:tailEnd/>
          </a:ln>
        </p:spPr>
        <p:txBody>
          <a:bodyPr tIns="55080" anchor="ctr"/>
          <a:lstStyle/>
          <a:p>
            <a:pPr defTabSz="449263" eaLnBrk="0" hangingPunct="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altLang="ru-RU" sz="1400" b="1">
              <a:solidFill>
                <a:schemeClr val="tx2"/>
              </a:solidFill>
              <a:latin typeface="Times New Roman" pitchFamily="18" charset="0"/>
              <a:cs typeface="Times New Roman" pitchFamily="18" charset="0"/>
            </a:endParaRPr>
          </a:p>
          <a:p>
            <a:pPr defTabSz="449263" eaLnBrk="0" hangingPunct="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ru-RU" sz="1200" b="1">
                <a:solidFill>
                  <a:srgbClr val="FF0000"/>
                </a:solidFill>
                <a:latin typeface="Times New Roman" pitchFamily="18" charset="0"/>
                <a:cs typeface="Times New Roman" pitchFamily="18" charset="0"/>
              </a:rPr>
              <a:t>ПОСТАНОВЛЕНИЕ ПРАВИТЕЛЬСТВА РОССИЙСКОЙ ФЕДЕРАЦИИ ОТ 18 МАРТА 2020 г. №294 </a:t>
            </a:r>
          </a:p>
          <a:p>
            <a:pPr defTabSz="449263" eaLnBrk="0" hangingPunct="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ru-RU" sz="1200" b="1">
                <a:solidFill>
                  <a:srgbClr val="FF0000"/>
                </a:solidFill>
                <a:latin typeface="Times New Roman" pitchFamily="18" charset="0"/>
                <a:cs typeface="Times New Roman" pitchFamily="18" charset="0"/>
              </a:rPr>
              <a:t>«ОБ УТВЕРЖДЕНИИ ВРЕМЕННЫХ ПРАВИЛ ОФОРМЛЕНИЯ И ВЫПЛАТЫ ПОСОБИЙ ПО ВРЕМЕННОЙ НЕТРУДОСПОСОБНОСТИ В СЛУЧАЕ КАРАНТИНА»  (действует с 20 марта до 1 июля 2020 г.)</a:t>
            </a:r>
            <a:endParaRPr lang="ru-RU" altLang="ru-RU" sz="1200" b="1">
              <a:solidFill>
                <a:srgbClr val="191966"/>
              </a:solidFill>
              <a:latin typeface="Times New Roman" pitchFamily="18" charset="0"/>
              <a:cs typeface="Times New Roman" pitchFamily="18" charset="0"/>
            </a:endParaRPr>
          </a:p>
          <a:p>
            <a:pPr defTabSz="449263" eaLnBrk="0" hangingPunct="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altLang="ru-RU" sz="1200" b="1">
              <a:solidFill>
                <a:schemeClr val="tx2"/>
              </a:solidFill>
              <a:latin typeface="Times New Roman" pitchFamily="18" charset="0"/>
              <a:cs typeface="Times New Roman" pitchFamily="18" charset="0"/>
            </a:endParaRPr>
          </a:p>
        </p:txBody>
      </p:sp>
      <p:grpSp>
        <p:nvGrpSpPr>
          <p:cNvPr id="15362" name="Группа 21"/>
          <p:cNvGrpSpPr>
            <a:grpSpLocks/>
          </p:cNvGrpSpPr>
          <p:nvPr/>
        </p:nvGrpSpPr>
        <p:grpSpPr bwMode="auto">
          <a:xfrm>
            <a:off x="0" y="146050"/>
            <a:ext cx="9144000" cy="785813"/>
            <a:chOff x="0" y="131763"/>
            <a:chExt cx="9144000" cy="785812"/>
          </a:xfrm>
        </p:grpSpPr>
        <p:sp>
          <p:nvSpPr>
            <p:cNvPr id="15379" name="Line 16"/>
            <p:cNvSpPr>
              <a:spLocks noChangeShapeType="1"/>
            </p:cNvSpPr>
            <p:nvPr/>
          </p:nvSpPr>
          <p:spPr bwMode="auto">
            <a:xfrm>
              <a:off x="0" y="622300"/>
              <a:ext cx="9144000" cy="0"/>
            </a:xfrm>
            <a:prstGeom prst="line">
              <a:avLst/>
            </a:prstGeom>
            <a:noFill/>
            <a:ln w="19050">
              <a:solidFill>
                <a:srgbClr val="7AA5D4"/>
              </a:solidFill>
              <a:round/>
              <a:headEnd/>
              <a:tailEnd/>
            </a:ln>
          </p:spPr>
          <p:txBody>
            <a:bodyPr/>
            <a:lstStyle/>
            <a:p>
              <a:endParaRPr lang="ru-RU"/>
            </a:p>
          </p:txBody>
        </p:sp>
        <p:sp>
          <p:nvSpPr>
            <p:cNvPr id="15380" name="Line 16"/>
            <p:cNvSpPr>
              <a:spLocks noChangeShapeType="1"/>
            </p:cNvSpPr>
            <p:nvPr/>
          </p:nvSpPr>
          <p:spPr bwMode="auto">
            <a:xfrm>
              <a:off x="0" y="692150"/>
              <a:ext cx="9144000" cy="0"/>
            </a:xfrm>
            <a:prstGeom prst="line">
              <a:avLst/>
            </a:prstGeom>
            <a:noFill/>
            <a:ln w="19050">
              <a:solidFill>
                <a:srgbClr val="7AA5D4"/>
              </a:solidFill>
              <a:round/>
              <a:headEnd/>
              <a:tailEnd/>
            </a:ln>
          </p:spPr>
          <p:txBody>
            <a:bodyPr/>
            <a:lstStyle/>
            <a:p>
              <a:endParaRPr lang="ru-RU"/>
            </a:p>
          </p:txBody>
        </p:sp>
        <p:pic>
          <p:nvPicPr>
            <p:cNvPr id="15381" name="Picture 2" descr="Logo1_color_CMYK"/>
            <p:cNvPicPr>
              <a:picLocks noChangeAspect="1" noChangeArrowheads="1"/>
            </p:cNvPicPr>
            <p:nvPr/>
          </p:nvPicPr>
          <p:blipFill>
            <a:blip r:embed="rId3">
              <a:clrChange>
                <a:clrFrom>
                  <a:srgbClr val="FEFDFB"/>
                </a:clrFrom>
                <a:clrTo>
                  <a:srgbClr val="FEFDFB">
                    <a:alpha val="0"/>
                  </a:srgbClr>
                </a:clrTo>
              </a:clrChange>
            </a:blip>
            <a:srcRect/>
            <a:stretch>
              <a:fillRect/>
            </a:stretch>
          </p:blipFill>
          <p:spPr bwMode="auto">
            <a:xfrm>
              <a:off x="211138" y="131763"/>
              <a:ext cx="879475" cy="785812"/>
            </a:xfrm>
            <a:prstGeom prst="rect">
              <a:avLst/>
            </a:prstGeom>
            <a:solidFill>
              <a:schemeClr val="bg1"/>
            </a:solidFill>
            <a:ln w="9525">
              <a:noFill/>
              <a:miter lim="800000"/>
              <a:headEnd/>
              <a:tailEnd/>
            </a:ln>
          </p:spPr>
        </p:pic>
      </p:grpSp>
      <p:pic>
        <p:nvPicPr>
          <p:cNvPr id="15363" name="Рисунок 2"/>
          <p:cNvPicPr>
            <a:picLocks noChangeAspect="1"/>
          </p:cNvPicPr>
          <p:nvPr/>
        </p:nvPicPr>
        <p:blipFill>
          <a:blip r:embed="rId4"/>
          <a:srcRect/>
          <a:stretch>
            <a:fillRect/>
          </a:stretch>
        </p:blipFill>
        <p:spPr bwMode="auto">
          <a:xfrm>
            <a:off x="211138" y="1143000"/>
            <a:ext cx="2655887" cy="1565275"/>
          </a:xfrm>
          <a:prstGeom prst="rect">
            <a:avLst/>
          </a:prstGeom>
          <a:noFill/>
          <a:ln w="9525">
            <a:noFill/>
            <a:miter lim="800000"/>
            <a:headEnd/>
            <a:tailEnd/>
          </a:ln>
        </p:spPr>
      </p:pic>
      <p:pic>
        <p:nvPicPr>
          <p:cNvPr id="15364" name="Рисунок 3"/>
          <p:cNvPicPr>
            <a:picLocks noChangeAspect="1"/>
          </p:cNvPicPr>
          <p:nvPr/>
        </p:nvPicPr>
        <p:blipFill>
          <a:blip r:embed="rId5"/>
          <a:srcRect/>
          <a:stretch>
            <a:fillRect/>
          </a:stretch>
        </p:blipFill>
        <p:spPr bwMode="auto">
          <a:xfrm>
            <a:off x="3257550" y="1155700"/>
            <a:ext cx="2725738" cy="1552575"/>
          </a:xfrm>
          <a:prstGeom prst="rect">
            <a:avLst/>
          </a:prstGeom>
          <a:noFill/>
          <a:ln w="9525">
            <a:noFill/>
            <a:miter lim="800000"/>
            <a:headEnd/>
            <a:tailEnd/>
          </a:ln>
        </p:spPr>
      </p:pic>
      <p:pic>
        <p:nvPicPr>
          <p:cNvPr id="15365" name="Рисунок 5"/>
          <p:cNvPicPr>
            <a:picLocks noChangeAspect="1"/>
          </p:cNvPicPr>
          <p:nvPr/>
        </p:nvPicPr>
        <p:blipFill>
          <a:blip r:embed="rId6"/>
          <a:srcRect/>
          <a:stretch>
            <a:fillRect/>
          </a:stretch>
        </p:blipFill>
        <p:spPr bwMode="auto">
          <a:xfrm>
            <a:off x="6372225" y="1119188"/>
            <a:ext cx="2459038" cy="1589087"/>
          </a:xfrm>
          <a:prstGeom prst="rect">
            <a:avLst/>
          </a:prstGeom>
          <a:noFill/>
          <a:ln w="9525">
            <a:noFill/>
            <a:miter lim="800000"/>
            <a:headEnd/>
            <a:tailEnd/>
          </a:ln>
        </p:spPr>
      </p:pic>
      <p:pic>
        <p:nvPicPr>
          <p:cNvPr id="15366" name="Рисунок 8"/>
          <p:cNvPicPr>
            <a:picLocks noChangeAspect="1"/>
          </p:cNvPicPr>
          <p:nvPr/>
        </p:nvPicPr>
        <p:blipFill>
          <a:blip r:embed="rId7"/>
          <a:srcRect/>
          <a:stretch>
            <a:fillRect/>
          </a:stretch>
        </p:blipFill>
        <p:spPr bwMode="auto">
          <a:xfrm>
            <a:off x="6329363" y="3068638"/>
            <a:ext cx="2501900" cy="1512887"/>
          </a:xfrm>
          <a:prstGeom prst="rect">
            <a:avLst/>
          </a:prstGeom>
          <a:noFill/>
          <a:ln w="9525">
            <a:noFill/>
            <a:miter lim="800000"/>
            <a:headEnd/>
            <a:tailEnd/>
          </a:ln>
        </p:spPr>
      </p:pic>
      <p:pic>
        <p:nvPicPr>
          <p:cNvPr id="15367" name="Рисунок 9"/>
          <p:cNvPicPr>
            <a:picLocks noChangeAspect="1"/>
          </p:cNvPicPr>
          <p:nvPr/>
        </p:nvPicPr>
        <p:blipFill>
          <a:blip r:embed="rId8"/>
          <a:srcRect/>
          <a:stretch>
            <a:fillRect/>
          </a:stretch>
        </p:blipFill>
        <p:spPr bwMode="auto">
          <a:xfrm>
            <a:off x="3230563" y="3068638"/>
            <a:ext cx="2625725" cy="1454150"/>
          </a:xfrm>
          <a:prstGeom prst="rect">
            <a:avLst/>
          </a:prstGeom>
          <a:noFill/>
          <a:ln w="9525">
            <a:noFill/>
            <a:miter lim="800000"/>
            <a:headEnd/>
            <a:tailEnd/>
          </a:ln>
        </p:spPr>
      </p:pic>
      <p:pic>
        <p:nvPicPr>
          <p:cNvPr id="15368" name="Рисунок 10"/>
          <p:cNvPicPr>
            <a:picLocks noChangeAspect="1"/>
          </p:cNvPicPr>
          <p:nvPr/>
        </p:nvPicPr>
        <p:blipFill>
          <a:blip r:embed="rId9"/>
          <a:srcRect/>
          <a:stretch>
            <a:fillRect/>
          </a:stretch>
        </p:blipFill>
        <p:spPr bwMode="auto">
          <a:xfrm>
            <a:off x="268288" y="2970213"/>
            <a:ext cx="2541587" cy="1555750"/>
          </a:xfrm>
          <a:prstGeom prst="rect">
            <a:avLst/>
          </a:prstGeom>
          <a:noFill/>
          <a:ln w="9525">
            <a:noFill/>
            <a:miter lim="800000"/>
            <a:headEnd/>
            <a:tailEnd/>
          </a:ln>
        </p:spPr>
      </p:pic>
      <p:sp>
        <p:nvSpPr>
          <p:cNvPr id="12" name="Стрелка вправо 11"/>
          <p:cNvSpPr/>
          <p:nvPr/>
        </p:nvSpPr>
        <p:spPr>
          <a:xfrm>
            <a:off x="2759075" y="1844675"/>
            <a:ext cx="733425" cy="3603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29" name="Стрелка вправо 28"/>
          <p:cNvSpPr/>
          <p:nvPr/>
        </p:nvSpPr>
        <p:spPr>
          <a:xfrm>
            <a:off x="5829300" y="1844675"/>
            <a:ext cx="731838" cy="3603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30" name="Стрелка вправо 29"/>
          <p:cNvSpPr/>
          <p:nvPr/>
        </p:nvSpPr>
        <p:spPr>
          <a:xfrm rot="5400000">
            <a:off x="7265194" y="2709069"/>
            <a:ext cx="733425" cy="3603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31" name="Стрелка вправо 30"/>
          <p:cNvSpPr/>
          <p:nvPr/>
        </p:nvSpPr>
        <p:spPr>
          <a:xfrm rot="10800000">
            <a:off x="5737225" y="3573463"/>
            <a:ext cx="733425" cy="3603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32" name="Стрелка вправо 31"/>
          <p:cNvSpPr/>
          <p:nvPr/>
        </p:nvSpPr>
        <p:spPr>
          <a:xfrm rot="10800000">
            <a:off x="2597150" y="3616325"/>
            <a:ext cx="733425" cy="3603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pic>
        <p:nvPicPr>
          <p:cNvPr id="15374" name="Рисунок 32"/>
          <p:cNvPicPr>
            <a:picLocks noChangeAspect="1"/>
          </p:cNvPicPr>
          <p:nvPr/>
        </p:nvPicPr>
        <p:blipFill>
          <a:blip r:embed="rId9"/>
          <a:srcRect t="58182" r="90005"/>
          <a:stretch>
            <a:fillRect/>
          </a:stretch>
        </p:blipFill>
        <p:spPr bwMode="auto">
          <a:xfrm>
            <a:off x="268288" y="3622675"/>
            <a:ext cx="263525" cy="671513"/>
          </a:xfrm>
          <a:prstGeom prst="rect">
            <a:avLst/>
          </a:prstGeom>
          <a:noFill/>
          <a:ln w="9525">
            <a:noFill/>
            <a:miter lim="800000"/>
            <a:headEnd/>
            <a:tailEnd/>
          </a:ln>
        </p:spPr>
      </p:pic>
      <p:pic>
        <p:nvPicPr>
          <p:cNvPr id="15375" name="Рисунок 33"/>
          <p:cNvPicPr>
            <a:picLocks noChangeAspect="1"/>
          </p:cNvPicPr>
          <p:nvPr/>
        </p:nvPicPr>
        <p:blipFill>
          <a:blip r:embed="rId5"/>
          <a:srcRect l="63786" b="93222"/>
          <a:stretch>
            <a:fillRect/>
          </a:stretch>
        </p:blipFill>
        <p:spPr bwMode="auto">
          <a:xfrm>
            <a:off x="4078288" y="1155700"/>
            <a:ext cx="987425" cy="104775"/>
          </a:xfrm>
          <a:prstGeom prst="rect">
            <a:avLst/>
          </a:prstGeom>
          <a:noFill/>
          <a:ln w="9525">
            <a:noFill/>
            <a:miter lim="800000"/>
            <a:headEnd/>
            <a:tailEnd/>
          </a:ln>
        </p:spPr>
      </p:pic>
      <p:pic>
        <p:nvPicPr>
          <p:cNvPr id="15376" name="Рисунок 34"/>
          <p:cNvPicPr>
            <a:picLocks noChangeAspect="1"/>
          </p:cNvPicPr>
          <p:nvPr/>
        </p:nvPicPr>
        <p:blipFill>
          <a:blip r:embed="rId7"/>
          <a:srcRect l="13261" r="61264" b="96907"/>
          <a:stretch>
            <a:fillRect/>
          </a:stretch>
        </p:blipFill>
        <p:spPr bwMode="auto">
          <a:xfrm>
            <a:off x="7839075" y="3068638"/>
            <a:ext cx="981075" cy="73025"/>
          </a:xfrm>
          <a:prstGeom prst="rect">
            <a:avLst/>
          </a:prstGeom>
          <a:noFill/>
          <a:ln w="9525">
            <a:noFill/>
            <a:miter lim="800000"/>
            <a:headEnd/>
            <a:tailEnd/>
          </a:ln>
        </p:spPr>
      </p:pic>
      <p:pic>
        <p:nvPicPr>
          <p:cNvPr id="15377" name="Picture 2" descr="личный кабинет"/>
          <p:cNvPicPr>
            <a:picLocks noChangeAspect="1" noChangeArrowheads="1"/>
          </p:cNvPicPr>
          <p:nvPr/>
        </p:nvPicPr>
        <p:blipFill>
          <a:blip r:embed="rId10"/>
          <a:srcRect/>
          <a:stretch>
            <a:fillRect/>
          </a:stretch>
        </p:blipFill>
        <p:spPr bwMode="auto">
          <a:xfrm>
            <a:off x="255588" y="4878388"/>
            <a:ext cx="2705100" cy="1738312"/>
          </a:xfrm>
          <a:prstGeom prst="rect">
            <a:avLst/>
          </a:prstGeom>
          <a:noFill/>
          <a:ln w="9525">
            <a:noFill/>
            <a:miter lim="800000"/>
            <a:headEnd/>
            <a:tailEnd/>
          </a:ln>
        </p:spPr>
      </p:pic>
      <p:sp>
        <p:nvSpPr>
          <p:cNvPr id="15" name="TextBox 14"/>
          <p:cNvSpPr txBox="1"/>
          <p:nvPr/>
        </p:nvSpPr>
        <p:spPr>
          <a:xfrm>
            <a:off x="3257550" y="4594225"/>
            <a:ext cx="5813425" cy="2308225"/>
          </a:xfrm>
          <a:prstGeom prst="rect">
            <a:avLst/>
          </a:prstGeom>
          <a:noFill/>
        </p:spPr>
        <p:txBody>
          <a:bodyPr>
            <a:spAutoFit/>
          </a:bodyPr>
          <a:lstStyle/>
          <a:p>
            <a:pPr algn="ctr" eaLnBrk="0" hangingPunct="0">
              <a:defRPr/>
            </a:pPr>
            <a:r>
              <a:rPr lang="ru-RU" sz="1200" b="1" u="sng" dirty="0">
                <a:solidFill>
                  <a:srgbClr val="FF0000"/>
                </a:solidFill>
                <a:latin typeface="Times New Roman" panose="02020603050405020304" pitchFamily="18" charset="0"/>
                <a:cs typeface="Times New Roman" panose="02020603050405020304" pitchFamily="18" charset="0"/>
              </a:rPr>
              <a:t>Для застрахованных лиц, прибывших из стран,</a:t>
            </a:r>
          </a:p>
          <a:p>
            <a:pPr algn="ctr" eaLnBrk="0" hangingPunct="0">
              <a:defRPr/>
            </a:pPr>
            <a:r>
              <a:rPr lang="ru-RU" sz="1200" b="1" u="sng" dirty="0">
                <a:solidFill>
                  <a:srgbClr val="FF0000"/>
                </a:solidFill>
                <a:latin typeface="Times New Roman" panose="02020603050405020304" pitchFamily="18" charset="0"/>
                <a:cs typeface="Times New Roman" panose="02020603050405020304" pitchFamily="18" charset="0"/>
              </a:rPr>
              <a:t> в которых  зарегистрированы случаи новой </a:t>
            </a:r>
            <a:r>
              <a:rPr lang="ru-RU" sz="1200" b="1" u="sng" dirty="0" err="1">
                <a:solidFill>
                  <a:srgbClr val="FF0000"/>
                </a:solidFill>
                <a:latin typeface="Times New Roman" panose="02020603050405020304" pitchFamily="18" charset="0"/>
                <a:cs typeface="Times New Roman" panose="02020603050405020304" pitchFamily="18" charset="0"/>
              </a:rPr>
              <a:t>коронавирусной</a:t>
            </a:r>
            <a:r>
              <a:rPr lang="ru-RU" sz="1200" b="1" u="sng" dirty="0">
                <a:solidFill>
                  <a:srgbClr val="FF0000"/>
                </a:solidFill>
                <a:latin typeface="Times New Roman" panose="02020603050405020304" pitchFamily="18" charset="0"/>
                <a:cs typeface="Times New Roman" panose="02020603050405020304" pitchFamily="18" charset="0"/>
              </a:rPr>
              <a:t> инфекции, </a:t>
            </a:r>
          </a:p>
          <a:p>
            <a:pPr algn="ctr" eaLnBrk="0" hangingPunct="0">
              <a:defRPr/>
            </a:pPr>
            <a:r>
              <a:rPr lang="ru-RU" sz="1200" b="1" u="sng" dirty="0">
                <a:solidFill>
                  <a:srgbClr val="FF0000"/>
                </a:solidFill>
                <a:latin typeface="Times New Roman" panose="02020603050405020304" pitchFamily="18" charset="0"/>
                <a:cs typeface="Times New Roman" panose="02020603050405020304" pitchFamily="18" charset="0"/>
              </a:rPr>
              <a:t>и совместно проживающих с ними застрахованных лиц  </a:t>
            </a:r>
          </a:p>
          <a:p>
            <a:pPr marL="171450" indent="-171450" eaLnBrk="0" hangingPunct="0">
              <a:buFont typeface="Wingdings" panose="05000000000000000000" pitchFamily="2" charset="2"/>
              <a:buChar char="Ø"/>
              <a:defRPr/>
            </a:pPr>
            <a:r>
              <a:rPr lang="ru-RU" sz="1200" dirty="0">
                <a:solidFill>
                  <a:schemeClr val="tx2">
                    <a:lumMod val="50000"/>
                  </a:schemeClr>
                </a:solidFill>
                <a:latin typeface="Times New Roman" panose="02020603050405020304" pitchFamily="18" charset="0"/>
                <a:cs typeface="Times New Roman" panose="02020603050405020304" pitchFamily="18" charset="0"/>
              </a:rPr>
              <a:t>Сканы страниц загранпаспорта с фотографией и с отметками о пересечении границы РФ.</a:t>
            </a:r>
          </a:p>
          <a:p>
            <a:pPr marL="171450" indent="-171450" eaLnBrk="0" hangingPunct="0">
              <a:buFont typeface="Wingdings" panose="05000000000000000000" pitchFamily="2" charset="2"/>
              <a:buChar char="Ø"/>
              <a:defRPr/>
            </a:pPr>
            <a:r>
              <a:rPr lang="ru-RU" sz="1200" dirty="0">
                <a:solidFill>
                  <a:schemeClr val="tx2">
                    <a:lumMod val="50000"/>
                  </a:schemeClr>
                </a:solidFill>
                <a:latin typeface="Times New Roman" panose="02020603050405020304" pitchFamily="18" charset="0"/>
                <a:cs typeface="Times New Roman" panose="02020603050405020304" pitchFamily="18" charset="0"/>
              </a:rPr>
              <a:t>Проездные билеты, подтверждающие пребывание на территории иностранного государства;</a:t>
            </a:r>
          </a:p>
          <a:p>
            <a:pPr marL="171450" indent="-171450" eaLnBrk="0" hangingPunct="0">
              <a:buFont typeface="Wingdings" panose="05000000000000000000" pitchFamily="2" charset="2"/>
              <a:buChar char="Ø"/>
              <a:defRPr/>
            </a:pPr>
            <a:r>
              <a:rPr lang="ru-RU" sz="1200" dirty="0">
                <a:solidFill>
                  <a:schemeClr val="tx2">
                    <a:lumMod val="50000"/>
                  </a:schemeClr>
                </a:solidFill>
                <a:latin typeface="Times New Roman" panose="02020603050405020304" pitchFamily="18" charset="0"/>
                <a:cs typeface="Times New Roman" panose="02020603050405020304" pitchFamily="18" charset="0"/>
              </a:rPr>
              <a:t> Сканы документов, подтверждающих совместное проживание с лицом, прибывшим из страны с зарегистрированными случаями </a:t>
            </a:r>
            <a:r>
              <a:rPr lang="ru-RU" sz="1200" dirty="0" err="1">
                <a:solidFill>
                  <a:schemeClr val="tx2">
                    <a:lumMod val="50000"/>
                  </a:schemeClr>
                </a:solidFill>
                <a:latin typeface="Times New Roman" panose="02020603050405020304" pitchFamily="18" charset="0"/>
                <a:cs typeface="Times New Roman" panose="02020603050405020304" pitchFamily="18" charset="0"/>
              </a:rPr>
              <a:t>коронавируса</a:t>
            </a:r>
            <a:endParaRPr lang="ru-RU" sz="1200" dirty="0">
              <a:solidFill>
                <a:schemeClr val="tx2">
                  <a:lumMod val="50000"/>
                </a:schemeClr>
              </a:solidFill>
              <a:latin typeface="Times New Roman" panose="02020603050405020304" pitchFamily="18" charset="0"/>
              <a:cs typeface="Times New Roman" panose="02020603050405020304" pitchFamily="18" charset="0"/>
            </a:endParaRPr>
          </a:p>
          <a:p>
            <a:pPr algn="ctr" eaLnBrk="0" hangingPunct="0">
              <a:defRPr/>
            </a:pPr>
            <a:r>
              <a:rPr lang="ru-RU" sz="1200" b="1" u="sng" dirty="0">
                <a:solidFill>
                  <a:srgbClr val="FF0000"/>
                </a:solidFill>
                <a:latin typeface="Times New Roman" panose="02020603050405020304" pitchFamily="18" charset="0"/>
                <a:cs typeface="Times New Roman" panose="02020603050405020304" pitchFamily="18" charset="0"/>
              </a:rPr>
              <a:t>Оплата больничного листа за счет средств </a:t>
            </a:r>
          </a:p>
          <a:p>
            <a:pPr algn="ctr" eaLnBrk="0" hangingPunct="0">
              <a:defRPr/>
            </a:pPr>
            <a:r>
              <a:rPr lang="ru-RU" sz="1200" b="1" u="sng" dirty="0">
                <a:solidFill>
                  <a:srgbClr val="FF0000"/>
                </a:solidFill>
                <a:latin typeface="Times New Roman" panose="02020603050405020304" pitchFamily="18" charset="0"/>
                <a:cs typeface="Times New Roman" panose="02020603050405020304" pitchFamily="18" charset="0"/>
              </a:rPr>
              <a:t>Фонда социального страхования РФ </a:t>
            </a:r>
            <a:endParaRPr lang="ru-RU" sz="1200" b="1" u="sng" dirty="0">
              <a:solidFill>
                <a:srgbClr val="FF0000"/>
              </a:solidFill>
              <a:latin typeface="Times New Roman" panose="02020603050405020304" pitchFamily="18" charset="0"/>
              <a:cs typeface="Times New Roman" panose="02020603050405020304" pitchFamily="18" charset="0"/>
            </a:endParaRPr>
          </a:p>
          <a:p>
            <a:pPr algn="ctr" eaLnBrk="0" hangingPunct="0">
              <a:defRPr/>
            </a:pPr>
            <a:endParaRPr lang="ru-RU" sz="1200" u="sng"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1125538" y="-196850"/>
            <a:ext cx="8053387" cy="823913"/>
          </a:xfrm>
          <a:prstGeom prst="rect">
            <a:avLst/>
          </a:prstGeom>
          <a:noFill/>
          <a:ln w="9525">
            <a:noFill/>
            <a:miter lim="800000"/>
            <a:headEnd/>
            <a:tailEnd/>
          </a:ln>
        </p:spPr>
        <p:txBody>
          <a:bodyPr tIns="55080" anchor="ctr"/>
          <a:lstStyle/>
          <a:p>
            <a:pPr algn="just" defTabSz="449263" eaLnBrk="0" hangingPunct="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altLang="ru-RU" sz="1400" b="1">
              <a:solidFill>
                <a:schemeClr val="tx2"/>
              </a:solidFill>
              <a:latin typeface="Times New Roman" pitchFamily="18" charset="0"/>
              <a:cs typeface="Times New Roman" pitchFamily="18" charset="0"/>
            </a:endParaRPr>
          </a:p>
          <a:p>
            <a:pPr defTabSz="449263" eaLnBrk="0" hangingPunct="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ru-RU" sz="1200" b="1">
                <a:solidFill>
                  <a:srgbClr val="FF0000"/>
                </a:solidFill>
                <a:latin typeface="Times New Roman" pitchFamily="18" charset="0"/>
                <a:cs typeface="Times New Roman" pitchFamily="18" charset="0"/>
              </a:rPr>
              <a:t>ИНФОРМИРОВАНИЕ ГРАЖДАН, ПРИБЫВШИХ В РОССИЙСКУЮ ФЕДЕРАЦИЮ С ТЕРРИТОРИИ СТРАН, ГДЕ ЗАРЕГИСТРИРОВАННЫ СЛУЧАИ ЗАБОЛЕВАНИЯ НОВОЙ КОРОНАВИРУСНОЙ ИНФЕКЦИЕЙ</a:t>
            </a:r>
            <a:endParaRPr lang="ru-RU" altLang="ru-RU" sz="1200" b="1">
              <a:solidFill>
                <a:schemeClr val="tx2"/>
              </a:solidFill>
              <a:latin typeface="Times New Roman" pitchFamily="18" charset="0"/>
              <a:cs typeface="Times New Roman" pitchFamily="18" charset="0"/>
            </a:endParaRPr>
          </a:p>
        </p:txBody>
      </p:sp>
      <p:grpSp>
        <p:nvGrpSpPr>
          <p:cNvPr id="17410" name="Группа 21"/>
          <p:cNvGrpSpPr>
            <a:grpSpLocks/>
          </p:cNvGrpSpPr>
          <p:nvPr/>
        </p:nvGrpSpPr>
        <p:grpSpPr bwMode="auto">
          <a:xfrm>
            <a:off x="0" y="141288"/>
            <a:ext cx="9144000" cy="785812"/>
            <a:chOff x="0" y="131763"/>
            <a:chExt cx="9144000" cy="785812"/>
          </a:xfrm>
        </p:grpSpPr>
        <p:sp>
          <p:nvSpPr>
            <p:cNvPr id="17418" name="Line 16"/>
            <p:cNvSpPr>
              <a:spLocks noChangeShapeType="1"/>
            </p:cNvSpPr>
            <p:nvPr/>
          </p:nvSpPr>
          <p:spPr bwMode="auto">
            <a:xfrm>
              <a:off x="0" y="622300"/>
              <a:ext cx="9144000" cy="0"/>
            </a:xfrm>
            <a:prstGeom prst="line">
              <a:avLst/>
            </a:prstGeom>
            <a:noFill/>
            <a:ln w="19050">
              <a:solidFill>
                <a:srgbClr val="7AA5D4"/>
              </a:solidFill>
              <a:round/>
              <a:headEnd/>
              <a:tailEnd/>
            </a:ln>
          </p:spPr>
          <p:txBody>
            <a:bodyPr/>
            <a:lstStyle/>
            <a:p>
              <a:endParaRPr lang="ru-RU"/>
            </a:p>
          </p:txBody>
        </p:sp>
        <p:sp>
          <p:nvSpPr>
            <p:cNvPr id="17419" name="Line 16"/>
            <p:cNvSpPr>
              <a:spLocks noChangeShapeType="1"/>
            </p:cNvSpPr>
            <p:nvPr/>
          </p:nvSpPr>
          <p:spPr bwMode="auto">
            <a:xfrm>
              <a:off x="0" y="692150"/>
              <a:ext cx="9144000" cy="0"/>
            </a:xfrm>
            <a:prstGeom prst="line">
              <a:avLst/>
            </a:prstGeom>
            <a:noFill/>
            <a:ln w="19050">
              <a:solidFill>
                <a:srgbClr val="7AA5D4"/>
              </a:solidFill>
              <a:round/>
              <a:headEnd/>
              <a:tailEnd/>
            </a:ln>
          </p:spPr>
          <p:txBody>
            <a:bodyPr/>
            <a:lstStyle/>
            <a:p>
              <a:endParaRPr lang="ru-RU"/>
            </a:p>
          </p:txBody>
        </p:sp>
        <p:pic>
          <p:nvPicPr>
            <p:cNvPr id="17420" name="Picture 2" descr="Logo1_color_CMYK"/>
            <p:cNvPicPr>
              <a:picLocks noChangeAspect="1" noChangeArrowheads="1"/>
            </p:cNvPicPr>
            <p:nvPr/>
          </p:nvPicPr>
          <p:blipFill>
            <a:blip r:embed="rId2">
              <a:clrChange>
                <a:clrFrom>
                  <a:srgbClr val="FEFDFB"/>
                </a:clrFrom>
                <a:clrTo>
                  <a:srgbClr val="FEFDFB">
                    <a:alpha val="0"/>
                  </a:srgbClr>
                </a:clrTo>
              </a:clrChange>
            </a:blip>
            <a:srcRect/>
            <a:stretch>
              <a:fillRect/>
            </a:stretch>
          </p:blipFill>
          <p:spPr bwMode="auto">
            <a:xfrm>
              <a:off x="211138" y="131763"/>
              <a:ext cx="879475" cy="785812"/>
            </a:xfrm>
            <a:prstGeom prst="rect">
              <a:avLst/>
            </a:prstGeom>
            <a:solidFill>
              <a:schemeClr val="bg1"/>
            </a:solidFill>
            <a:ln w="9525">
              <a:noFill/>
              <a:miter lim="800000"/>
              <a:headEnd/>
              <a:tailEnd/>
            </a:ln>
          </p:spPr>
        </p:pic>
      </p:grpSp>
      <p:pic>
        <p:nvPicPr>
          <p:cNvPr id="17411" name="Рисунок 14"/>
          <p:cNvPicPr>
            <a:picLocks noChangeAspect="1"/>
          </p:cNvPicPr>
          <p:nvPr/>
        </p:nvPicPr>
        <p:blipFill>
          <a:blip r:embed="rId3"/>
          <a:srcRect/>
          <a:stretch>
            <a:fillRect/>
          </a:stretch>
        </p:blipFill>
        <p:spPr bwMode="auto">
          <a:xfrm>
            <a:off x="223838" y="1435100"/>
            <a:ext cx="3143250" cy="2355850"/>
          </a:xfrm>
          <a:prstGeom prst="rect">
            <a:avLst/>
          </a:prstGeom>
          <a:noFill/>
          <a:ln w="9525">
            <a:noFill/>
            <a:miter lim="800000"/>
            <a:headEnd/>
            <a:tailEnd/>
          </a:ln>
        </p:spPr>
      </p:pic>
      <p:pic>
        <p:nvPicPr>
          <p:cNvPr id="17412" name="Рисунок 16"/>
          <p:cNvPicPr>
            <a:picLocks noChangeAspect="1"/>
          </p:cNvPicPr>
          <p:nvPr/>
        </p:nvPicPr>
        <p:blipFill>
          <a:blip r:embed="rId4"/>
          <a:srcRect/>
          <a:stretch>
            <a:fillRect/>
          </a:stretch>
        </p:blipFill>
        <p:spPr bwMode="auto">
          <a:xfrm>
            <a:off x="5873750" y="1416050"/>
            <a:ext cx="3167063" cy="2374900"/>
          </a:xfrm>
          <a:prstGeom prst="rect">
            <a:avLst/>
          </a:prstGeom>
          <a:noFill/>
          <a:ln w="9525">
            <a:noFill/>
            <a:miter lim="800000"/>
            <a:headEnd/>
            <a:tailEnd/>
          </a:ln>
        </p:spPr>
      </p:pic>
      <p:pic>
        <p:nvPicPr>
          <p:cNvPr id="17413" name="Рисунок 19"/>
          <p:cNvPicPr>
            <a:picLocks noChangeAspect="1"/>
          </p:cNvPicPr>
          <p:nvPr/>
        </p:nvPicPr>
        <p:blipFill>
          <a:blip r:embed="rId5"/>
          <a:srcRect/>
          <a:stretch>
            <a:fillRect/>
          </a:stretch>
        </p:blipFill>
        <p:spPr bwMode="auto">
          <a:xfrm>
            <a:off x="323850" y="4262438"/>
            <a:ext cx="3043238" cy="2281237"/>
          </a:xfrm>
          <a:prstGeom prst="rect">
            <a:avLst/>
          </a:prstGeom>
          <a:noFill/>
          <a:ln w="9525">
            <a:noFill/>
            <a:miter lim="800000"/>
            <a:headEnd/>
            <a:tailEnd/>
          </a:ln>
        </p:spPr>
      </p:pic>
      <p:sp>
        <p:nvSpPr>
          <p:cNvPr id="21" name="TextBox 20"/>
          <p:cNvSpPr txBox="1"/>
          <p:nvPr/>
        </p:nvSpPr>
        <p:spPr>
          <a:xfrm>
            <a:off x="3492500" y="771525"/>
            <a:ext cx="2286000" cy="3109913"/>
          </a:xfrm>
          <a:prstGeom prst="rect">
            <a:avLst/>
          </a:prstGeom>
          <a:solidFill>
            <a:schemeClr val="bg1">
              <a:lumMod val="95000"/>
            </a:schemeClr>
          </a:solidFill>
          <a:ln w="38100">
            <a:noFill/>
          </a:ln>
        </p:spPr>
        <p:txBody>
          <a:bodyPr>
            <a:spAutoFit/>
          </a:bodyPr>
          <a:lstStyle/>
          <a:p>
            <a:pPr algn="ctr" eaLnBrk="0" hangingPunct="0">
              <a:defRPr/>
            </a:pPr>
            <a:endParaRPr lang="ru-RU" sz="1400" b="1" dirty="0">
              <a:solidFill>
                <a:schemeClr val="tx2">
                  <a:lumMod val="50000"/>
                </a:schemeClr>
              </a:solidFill>
              <a:latin typeface="Times New Roman" panose="02020603050405020304" pitchFamily="18" charset="0"/>
              <a:cs typeface="Times New Roman" panose="02020603050405020304" pitchFamily="18" charset="0"/>
            </a:endParaRPr>
          </a:p>
          <a:p>
            <a:pPr algn="ctr" eaLnBrk="0" hangingPunct="0">
              <a:defRPr/>
            </a:pPr>
            <a:r>
              <a:rPr lang="ru-RU" sz="1400" b="1" dirty="0">
                <a:solidFill>
                  <a:schemeClr val="tx2">
                    <a:lumMod val="50000"/>
                  </a:schemeClr>
                </a:solidFill>
                <a:latin typeface="Times New Roman" panose="02020603050405020304" pitchFamily="18" charset="0"/>
                <a:cs typeface="Times New Roman" panose="02020603050405020304" pitchFamily="18" charset="0"/>
              </a:rPr>
              <a:t>В </a:t>
            </a:r>
            <a:r>
              <a:rPr lang="ru-RU" sz="1400" b="1" dirty="0">
                <a:solidFill>
                  <a:schemeClr val="tx2">
                    <a:lumMod val="50000"/>
                  </a:schemeClr>
                </a:solidFill>
                <a:latin typeface="Times New Roman" panose="02020603050405020304" pitchFamily="18" charset="0"/>
                <a:cs typeface="Times New Roman" panose="02020603050405020304" pitchFamily="18" charset="0"/>
              </a:rPr>
              <a:t>аэропорту, </a:t>
            </a:r>
            <a:endParaRPr lang="ru-RU" sz="1400" b="1" dirty="0">
              <a:solidFill>
                <a:schemeClr val="tx2">
                  <a:lumMod val="50000"/>
                </a:schemeClr>
              </a:solidFill>
              <a:latin typeface="Times New Roman" panose="02020603050405020304" pitchFamily="18" charset="0"/>
              <a:cs typeface="Times New Roman" panose="02020603050405020304" pitchFamily="18" charset="0"/>
            </a:endParaRPr>
          </a:p>
          <a:p>
            <a:pPr algn="ctr" eaLnBrk="0" hangingPunct="0">
              <a:defRPr/>
            </a:pPr>
            <a:r>
              <a:rPr lang="ru-RU" sz="1400" b="1" dirty="0">
                <a:solidFill>
                  <a:schemeClr val="tx2">
                    <a:lumMod val="50000"/>
                  </a:schemeClr>
                </a:solidFill>
                <a:latin typeface="Times New Roman" panose="02020603050405020304" pitchFamily="18" charset="0"/>
                <a:cs typeface="Times New Roman" panose="02020603050405020304" pitchFamily="18" charset="0"/>
              </a:rPr>
              <a:t>на </a:t>
            </a:r>
            <a:r>
              <a:rPr lang="ru-RU" sz="1400" b="1" dirty="0">
                <a:solidFill>
                  <a:schemeClr val="tx2">
                    <a:lumMod val="50000"/>
                  </a:schemeClr>
                </a:solidFill>
                <a:latin typeface="Times New Roman" panose="02020603050405020304" pitchFamily="18" charset="0"/>
                <a:cs typeface="Times New Roman" panose="02020603050405020304" pitchFamily="18" charset="0"/>
              </a:rPr>
              <a:t>железнодорожном вокзале, автовокзале города Иркутска стоят </a:t>
            </a:r>
            <a:r>
              <a:rPr lang="ru-RU" sz="1400" b="1" dirty="0">
                <a:solidFill>
                  <a:schemeClr val="tx2">
                    <a:lumMod val="50000"/>
                  </a:schemeClr>
                </a:solidFill>
                <a:latin typeface="Times New Roman" panose="02020603050405020304" pitchFamily="18" charset="0"/>
                <a:cs typeface="Times New Roman" panose="02020603050405020304" pitchFamily="18" charset="0"/>
              </a:rPr>
              <a:t>баннеры</a:t>
            </a:r>
          </a:p>
          <a:p>
            <a:pPr algn="ctr" eaLnBrk="0" hangingPunct="0">
              <a:defRPr/>
            </a:pPr>
            <a:r>
              <a:rPr lang="ru-RU" sz="1400" b="1" dirty="0">
                <a:solidFill>
                  <a:schemeClr val="tx2">
                    <a:lumMod val="50000"/>
                  </a:schemeClr>
                </a:solidFill>
                <a:latin typeface="Times New Roman" panose="02020603050405020304" pitchFamily="18" charset="0"/>
                <a:cs typeface="Times New Roman" panose="02020603050405020304" pitchFamily="18" charset="0"/>
              </a:rPr>
              <a:t> </a:t>
            </a:r>
            <a:r>
              <a:rPr lang="ru-RU" sz="1400" b="1" dirty="0">
                <a:solidFill>
                  <a:srgbClr val="FF0000"/>
                </a:solidFill>
                <a:latin typeface="Times New Roman" panose="02020603050405020304" pitchFamily="18" charset="0"/>
                <a:cs typeface="Times New Roman" panose="02020603050405020304" pitchFamily="18" charset="0"/>
              </a:rPr>
              <a:t>«</a:t>
            </a:r>
            <a:r>
              <a:rPr lang="ru-RU" sz="1400" b="1" dirty="0">
                <a:solidFill>
                  <a:srgbClr val="FF0000"/>
                </a:solidFill>
                <a:latin typeface="Times New Roman" panose="02020603050405020304" pitchFamily="18" charset="0"/>
                <a:cs typeface="Times New Roman" panose="02020603050405020304" pitchFamily="18" charset="0"/>
              </a:rPr>
              <a:t>Прилетели </a:t>
            </a:r>
            <a:r>
              <a:rPr lang="ru-RU" sz="1400" b="1" dirty="0">
                <a:solidFill>
                  <a:srgbClr val="FF0000"/>
                </a:solidFill>
                <a:latin typeface="Times New Roman" panose="02020603050405020304" pitchFamily="18" charset="0"/>
                <a:cs typeface="Times New Roman" panose="02020603050405020304" pitchFamily="18" charset="0"/>
              </a:rPr>
              <a:t>из-за границы? Оставайтесь дома»</a:t>
            </a:r>
            <a:r>
              <a:rPr lang="ru-RU" sz="1400" b="1" dirty="0">
                <a:solidFill>
                  <a:schemeClr val="tx2">
                    <a:lumMod val="50000"/>
                  </a:schemeClr>
                </a:solidFill>
                <a:latin typeface="Times New Roman" panose="02020603050405020304" pitchFamily="18" charset="0"/>
                <a:cs typeface="Times New Roman" panose="02020603050405020304" pitchFamily="18" charset="0"/>
              </a:rPr>
              <a:t> </a:t>
            </a:r>
            <a:endParaRPr lang="ru-RU" sz="1400" b="1" dirty="0">
              <a:solidFill>
                <a:schemeClr val="tx2">
                  <a:lumMod val="50000"/>
                </a:schemeClr>
              </a:solidFill>
              <a:latin typeface="Times New Roman" panose="02020603050405020304" pitchFamily="18" charset="0"/>
              <a:cs typeface="Times New Roman" panose="02020603050405020304" pitchFamily="18" charset="0"/>
            </a:endParaRPr>
          </a:p>
          <a:p>
            <a:pPr algn="ctr" eaLnBrk="0" hangingPunct="0">
              <a:defRPr/>
            </a:pPr>
            <a:r>
              <a:rPr lang="ru-RU" sz="1400" b="1" dirty="0">
                <a:solidFill>
                  <a:schemeClr val="tx2">
                    <a:lumMod val="50000"/>
                  </a:schemeClr>
                </a:solidFill>
                <a:latin typeface="Times New Roman" panose="02020603050405020304" pitchFamily="18" charset="0"/>
                <a:cs typeface="Times New Roman" panose="02020603050405020304" pitchFamily="18" charset="0"/>
              </a:rPr>
              <a:t>с </a:t>
            </a:r>
            <a:r>
              <a:rPr lang="en-US" sz="1400" b="1" dirty="0">
                <a:solidFill>
                  <a:schemeClr val="tx2">
                    <a:lumMod val="50000"/>
                  </a:schemeClr>
                </a:solidFill>
                <a:latin typeface="Times New Roman" panose="02020603050405020304" pitchFamily="18" charset="0"/>
                <a:cs typeface="Times New Roman" panose="02020603050405020304" pitchFamily="18" charset="0"/>
              </a:rPr>
              <a:t>QR</a:t>
            </a:r>
            <a:r>
              <a:rPr lang="ru-RU" sz="1400" b="1" dirty="0">
                <a:solidFill>
                  <a:schemeClr val="tx2">
                    <a:lumMod val="50000"/>
                  </a:schemeClr>
                </a:solidFill>
                <a:latin typeface="Times New Roman" panose="02020603050405020304" pitchFamily="18" charset="0"/>
                <a:cs typeface="Times New Roman" panose="02020603050405020304" pitchFamily="18" charset="0"/>
              </a:rPr>
              <a:t>-кодом, наведя телефон на который </a:t>
            </a:r>
            <a:r>
              <a:rPr lang="ru-RU" sz="1400" b="1" dirty="0">
                <a:solidFill>
                  <a:schemeClr val="tx2">
                    <a:lumMod val="50000"/>
                  </a:schemeClr>
                </a:solidFill>
                <a:latin typeface="Times New Roman" panose="02020603050405020304" pitchFamily="18" charset="0"/>
                <a:cs typeface="Times New Roman" panose="02020603050405020304" pitchFamily="18" charset="0"/>
              </a:rPr>
              <a:t>оказываешься </a:t>
            </a:r>
            <a:r>
              <a:rPr lang="ru-RU" sz="1400" b="1" dirty="0">
                <a:solidFill>
                  <a:schemeClr val="tx2">
                    <a:lumMod val="50000"/>
                  </a:schemeClr>
                </a:solidFill>
                <a:latin typeface="Times New Roman" panose="02020603050405020304" pitchFamily="18" charset="0"/>
                <a:cs typeface="Times New Roman" panose="02020603050405020304" pitchFamily="18" charset="0"/>
              </a:rPr>
              <a:t>в личном </a:t>
            </a:r>
            <a:r>
              <a:rPr lang="ru-RU" sz="1400" b="1" dirty="0">
                <a:solidFill>
                  <a:schemeClr val="tx2">
                    <a:lumMod val="50000"/>
                  </a:schemeClr>
                </a:solidFill>
                <a:latin typeface="Times New Roman" panose="02020603050405020304" pitchFamily="18" charset="0"/>
                <a:cs typeface="Times New Roman" panose="02020603050405020304" pitchFamily="18" charset="0"/>
              </a:rPr>
              <a:t>кабинете</a:t>
            </a:r>
          </a:p>
          <a:p>
            <a:pPr algn="ctr" eaLnBrk="0" hangingPunct="0">
              <a:defRPr/>
            </a:pPr>
            <a:endParaRPr lang="ru-RU" sz="14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417888" y="4149725"/>
            <a:ext cx="5622925" cy="735013"/>
          </a:xfrm>
          <a:prstGeom prst="rect">
            <a:avLst/>
          </a:prstGeom>
          <a:solidFill>
            <a:schemeClr val="bg1">
              <a:lumMod val="95000"/>
            </a:schemeClr>
          </a:solidFill>
          <a:ln w="38100">
            <a:noFill/>
          </a:ln>
        </p:spPr>
        <p:txBody>
          <a:bodyPr>
            <a:spAutoFit/>
          </a:bodyPr>
          <a:lstStyle/>
          <a:p>
            <a:pPr algn="ctr" eaLnBrk="0" hangingPunct="0">
              <a:defRPr/>
            </a:pPr>
            <a:r>
              <a:rPr lang="ru-RU" sz="1400" b="1" dirty="0">
                <a:solidFill>
                  <a:schemeClr val="tx2">
                    <a:lumMod val="50000"/>
                  </a:schemeClr>
                </a:solidFill>
                <a:latin typeface="Times New Roman" panose="02020603050405020304" pitchFamily="18" charset="0"/>
                <a:cs typeface="Times New Roman" panose="02020603050405020304" pitchFamily="18" charset="0"/>
              </a:rPr>
              <a:t>Распространено 30 тыс. </a:t>
            </a:r>
            <a:r>
              <a:rPr lang="ru-RU" sz="1400" b="1" dirty="0" err="1">
                <a:solidFill>
                  <a:schemeClr val="tx2">
                    <a:lumMod val="50000"/>
                  </a:schemeClr>
                </a:solidFill>
                <a:latin typeface="Times New Roman" panose="02020603050405020304" pitchFamily="18" charset="0"/>
                <a:cs typeface="Times New Roman" panose="02020603050405020304" pitchFamily="18" charset="0"/>
              </a:rPr>
              <a:t>флаеров</a:t>
            </a:r>
            <a:r>
              <a:rPr lang="ru-RU" sz="1400" b="1" dirty="0">
                <a:solidFill>
                  <a:schemeClr val="tx2">
                    <a:lumMod val="50000"/>
                  </a:schemeClr>
                </a:solidFill>
                <a:latin typeface="Times New Roman" panose="02020603050405020304" pitchFamily="18" charset="0"/>
                <a:cs typeface="Times New Roman" panose="02020603050405020304" pitchFamily="18" charset="0"/>
              </a:rPr>
              <a:t> с пошаговой инструкцией оформления ЭЛН по карантину.</a:t>
            </a:r>
          </a:p>
          <a:p>
            <a:pPr algn="ctr" eaLnBrk="0" hangingPunct="0">
              <a:defRPr/>
            </a:pPr>
            <a:r>
              <a:rPr lang="ru-RU" sz="1400" b="1" dirty="0">
                <a:solidFill>
                  <a:schemeClr val="tx2">
                    <a:lumMod val="50000"/>
                  </a:schemeClr>
                </a:solidFill>
                <a:latin typeface="Times New Roman" panose="02020603050405020304" pitchFamily="18" charset="0"/>
                <a:cs typeface="Times New Roman" panose="02020603050405020304" pitchFamily="18" charset="0"/>
              </a:rPr>
              <a:t> </a:t>
            </a:r>
            <a:r>
              <a:rPr lang="ru-RU" sz="1400" b="1" dirty="0" err="1">
                <a:solidFill>
                  <a:schemeClr val="tx2">
                    <a:lumMod val="50000"/>
                  </a:schemeClr>
                </a:solidFill>
                <a:latin typeface="Times New Roman" panose="02020603050405020304" pitchFamily="18" charset="0"/>
                <a:cs typeface="Times New Roman" panose="02020603050405020304" pitchFamily="18" charset="0"/>
              </a:rPr>
              <a:t>Ф</a:t>
            </a:r>
            <a:r>
              <a:rPr lang="ru-RU" sz="1400" b="1" dirty="0" err="1">
                <a:solidFill>
                  <a:schemeClr val="tx2">
                    <a:lumMod val="50000"/>
                  </a:schemeClr>
                </a:solidFill>
                <a:latin typeface="Times New Roman" panose="02020603050405020304" pitchFamily="18" charset="0"/>
                <a:cs typeface="Times New Roman" panose="02020603050405020304" pitchFamily="18" charset="0"/>
              </a:rPr>
              <a:t>лаеры</a:t>
            </a:r>
            <a:r>
              <a:rPr lang="ru-RU" sz="1400" b="1" dirty="0">
                <a:solidFill>
                  <a:schemeClr val="tx2">
                    <a:lumMod val="50000"/>
                  </a:schemeClr>
                </a:solidFill>
                <a:latin typeface="Times New Roman" panose="02020603050405020304" pitchFamily="18" charset="0"/>
                <a:cs typeface="Times New Roman" panose="02020603050405020304" pitchFamily="18" charset="0"/>
              </a:rPr>
              <a:t> в наличии во всех </a:t>
            </a:r>
            <a:r>
              <a:rPr lang="ru-RU" sz="1400" b="1" dirty="0" err="1">
                <a:solidFill>
                  <a:schemeClr val="tx2">
                    <a:lumMod val="50000"/>
                  </a:schemeClr>
                </a:solidFill>
                <a:latin typeface="Times New Roman" panose="02020603050405020304" pitchFamily="18" charset="0"/>
                <a:cs typeface="Times New Roman" panose="02020603050405020304" pitchFamily="18" charset="0"/>
              </a:rPr>
              <a:t>обсерваторах</a:t>
            </a:r>
            <a:r>
              <a:rPr lang="ru-RU" sz="1400" b="1" dirty="0">
                <a:solidFill>
                  <a:schemeClr val="tx2">
                    <a:lumMod val="50000"/>
                  </a:schemeClr>
                </a:solidFill>
                <a:latin typeface="Times New Roman" panose="02020603050405020304" pitchFamily="18" charset="0"/>
                <a:cs typeface="Times New Roman" panose="02020603050405020304" pitchFamily="18" charset="0"/>
              </a:rPr>
              <a:t>.  </a:t>
            </a:r>
            <a:endParaRPr lang="ru-RU" sz="1400" b="1"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17416" name="Рисунок 6"/>
          <p:cNvPicPr>
            <a:picLocks noChangeAspect="1"/>
          </p:cNvPicPr>
          <p:nvPr/>
        </p:nvPicPr>
        <p:blipFill>
          <a:blip r:embed="rId6"/>
          <a:srcRect/>
          <a:stretch>
            <a:fillRect/>
          </a:stretch>
        </p:blipFill>
        <p:spPr bwMode="auto">
          <a:xfrm>
            <a:off x="3954463" y="5035550"/>
            <a:ext cx="2274887" cy="1606550"/>
          </a:xfrm>
          <a:prstGeom prst="rect">
            <a:avLst/>
          </a:prstGeom>
          <a:noFill/>
          <a:ln w="9525">
            <a:noFill/>
            <a:miter lim="800000"/>
            <a:headEnd/>
            <a:tailEnd/>
          </a:ln>
        </p:spPr>
      </p:pic>
      <p:pic>
        <p:nvPicPr>
          <p:cNvPr id="17417" name="Рисунок 7"/>
          <p:cNvPicPr>
            <a:picLocks noChangeAspect="1"/>
          </p:cNvPicPr>
          <p:nvPr/>
        </p:nvPicPr>
        <p:blipFill>
          <a:blip r:embed="rId7"/>
          <a:srcRect/>
          <a:stretch>
            <a:fillRect/>
          </a:stretch>
        </p:blipFill>
        <p:spPr bwMode="auto">
          <a:xfrm>
            <a:off x="7019925" y="5035550"/>
            <a:ext cx="1223963" cy="172878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1258888" y="-225425"/>
            <a:ext cx="7164387" cy="823913"/>
          </a:xfrm>
          <a:prstGeom prst="rect">
            <a:avLst/>
          </a:prstGeom>
          <a:noFill/>
          <a:ln w="9525">
            <a:noFill/>
            <a:miter lim="800000"/>
            <a:headEnd/>
            <a:tailEnd/>
          </a:ln>
        </p:spPr>
        <p:txBody>
          <a:bodyPr tIns="55080" anchor="ctr"/>
          <a:lstStyle/>
          <a:p>
            <a:pPr defTabSz="449263" eaLnBrk="0" hangingPunct="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altLang="ru-RU" sz="1400" b="1">
              <a:solidFill>
                <a:schemeClr val="tx2"/>
              </a:solidFill>
              <a:latin typeface="Times New Roman" pitchFamily="18" charset="0"/>
              <a:cs typeface="Times New Roman" pitchFamily="18" charset="0"/>
            </a:endParaRPr>
          </a:p>
          <a:p>
            <a:pPr defTabSz="449263" eaLnBrk="0" hangingPunct="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ru-RU" sz="1200" b="1">
                <a:solidFill>
                  <a:srgbClr val="FF0000"/>
                </a:solidFill>
                <a:latin typeface="Times New Roman" pitchFamily="18" charset="0"/>
                <a:cs typeface="Times New Roman" pitchFamily="18" charset="0"/>
              </a:rPr>
              <a:t>ОФОРМЛЕНИЕ ЭЛЕКТРОННЫХ БОЛЬНИЧНЫХ В СЛУЧАЕ КАРАНТИНА ПО КОРОНАВИРУСУ ЗАСТРАХОВАННЫМ ЛИЦАМ В ВОЗРАСТЕ 65 ЛЕТ И СТАРШЕ </a:t>
            </a:r>
            <a:endParaRPr lang="ru-RU" altLang="ru-RU" sz="1200" b="1">
              <a:solidFill>
                <a:schemeClr val="tx2"/>
              </a:solidFill>
              <a:latin typeface="Times New Roman" pitchFamily="18" charset="0"/>
              <a:cs typeface="Times New Roman" pitchFamily="18" charset="0"/>
            </a:endParaRPr>
          </a:p>
        </p:txBody>
      </p:sp>
      <p:grpSp>
        <p:nvGrpSpPr>
          <p:cNvPr id="18434" name="Группа 21"/>
          <p:cNvGrpSpPr>
            <a:grpSpLocks/>
          </p:cNvGrpSpPr>
          <p:nvPr/>
        </p:nvGrpSpPr>
        <p:grpSpPr bwMode="auto">
          <a:xfrm>
            <a:off x="22225" y="38100"/>
            <a:ext cx="9144000" cy="785813"/>
            <a:chOff x="0" y="131763"/>
            <a:chExt cx="9144000" cy="785812"/>
          </a:xfrm>
        </p:grpSpPr>
        <p:sp>
          <p:nvSpPr>
            <p:cNvPr id="18458" name="Line 16"/>
            <p:cNvSpPr>
              <a:spLocks noChangeShapeType="1"/>
            </p:cNvSpPr>
            <p:nvPr/>
          </p:nvSpPr>
          <p:spPr bwMode="auto">
            <a:xfrm>
              <a:off x="0" y="622300"/>
              <a:ext cx="9144000" cy="0"/>
            </a:xfrm>
            <a:prstGeom prst="line">
              <a:avLst/>
            </a:prstGeom>
            <a:noFill/>
            <a:ln w="19050">
              <a:solidFill>
                <a:srgbClr val="7AA5D4"/>
              </a:solidFill>
              <a:round/>
              <a:headEnd/>
              <a:tailEnd/>
            </a:ln>
          </p:spPr>
          <p:txBody>
            <a:bodyPr/>
            <a:lstStyle/>
            <a:p>
              <a:endParaRPr lang="ru-RU"/>
            </a:p>
          </p:txBody>
        </p:sp>
        <p:sp>
          <p:nvSpPr>
            <p:cNvPr id="18459" name="Line 16"/>
            <p:cNvSpPr>
              <a:spLocks noChangeShapeType="1"/>
            </p:cNvSpPr>
            <p:nvPr/>
          </p:nvSpPr>
          <p:spPr bwMode="auto">
            <a:xfrm>
              <a:off x="0" y="692150"/>
              <a:ext cx="9144000" cy="0"/>
            </a:xfrm>
            <a:prstGeom prst="line">
              <a:avLst/>
            </a:prstGeom>
            <a:noFill/>
            <a:ln w="19050">
              <a:solidFill>
                <a:srgbClr val="7AA5D4"/>
              </a:solidFill>
              <a:round/>
              <a:headEnd/>
              <a:tailEnd/>
            </a:ln>
          </p:spPr>
          <p:txBody>
            <a:bodyPr/>
            <a:lstStyle/>
            <a:p>
              <a:endParaRPr lang="ru-RU"/>
            </a:p>
          </p:txBody>
        </p:sp>
        <p:pic>
          <p:nvPicPr>
            <p:cNvPr id="18460" name="Picture 2" descr="Logo1_color_CMYK"/>
            <p:cNvPicPr>
              <a:picLocks noChangeAspect="1" noChangeArrowheads="1"/>
            </p:cNvPicPr>
            <p:nvPr/>
          </p:nvPicPr>
          <p:blipFill>
            <a:blip r:embed="rId2">
              <a:clrChange>
                <a:clrFrom>
                  <a:srgbClr val="FEFDFB"/>
                </a:clrFrom>
                <a:clrTo>
                  <a:srgbClr val="FEFDFB">
                    <a:alpha val="0"/>
                  </a:srgbClr>
                </a:clrTo>
              </a:clrChange>
            </a:blip>
            <a:srcRect/>
            <a:stretch>
              <a:fillRect/>
            </a:stretch>
          </p:blipFill>
          <p:spPr bwMode="auto">
            <a:xfrm>
              <a:off x="211138" y="131763"/>
              <a:ext cx="879475" cy="785812"/>
            </a:xfrm>
            <a:prstGeom prst="rect">
              <a:avLst/>
            </a:prstGeom>
            <a:solidFill>
              <a:schemeClr val="bg1"/>
            </a:solidFill>
            <a:ln w="9525">
              <a:noFill/>
              <a:miter lim="800000"/>
              <a:headEnd/>
              <a:tailEnd/>
            </a:ln>
          </p:spPr>
        </p:pic>
      </p:grpSp>
      <p:sp>
        <p:nvSpPr>
          <p:cNvPr id="7" name="Овал 6"/>
          <p:cNvSpPr/>
          <p:nvPr/>
        </p:nvSpPr>
        <p:spPr>
          <a:xfrm>
            <a:off x="7596188" y="674688"/>
            <a:ext cx="1368425" cy="1169987"/>
          </a:xfrm>
          <a:prstGeom prst="ellipse">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18436" name="TextBox 7"/>
          <p:cNvSpPr txBox="1">
            <a:spLocks noChangeArrowheads="1"/>
          </p:cNvSpPr>
          <p:nvPr/>
        </p:nvSpPr>
        <p:spPr bwMode="auto">
          <a:xfrm>
            <a:off x="7959725" y="1914525"/>
            <a:ext cx="1714500" cy="895350"/>
          </a:xfrm>
          <a:prstGeom prst="rect">
            <a:avLst/>
          </a:prstGeom>
          <a:noFill/>
          <a:ln w="9525">
            <a:noFill/>
            <a:miter lim="800000"/>
            <a:headEnd/>
            <a:tailEnd/>
          </a:ln>
        </p:spPr>
        <p:txBody>
          <a:bodyPr>
            <a:spAutoFit/>
          </a:bodyPr>
          <a:lstStyle/>
          <a:p>
            <a:pPr eaLnBrk="0" hangingPunct="0"/>
            <a:r>
              <a:rPr lang="ru-RU" sz="5000" b="1">
                <a:solidFill>
                  <a:srgbClr val="C00000"/>
                </a:solidFill>
                <a:latin typeface="Times New Roman" pitchFamily="18" charset="0"/>
                <a:cs typeface="Times New Roman" pitchFamily="18" charset="0"/>
              </a:rPr>
              <a:t>65+</a:t>
            </a:r>
          </a:p>
        </p:txBody>
      </p:sp>
      <p:sp>
        <p:nvSpPr>
          <p:cNvPr id="12" name="Плюс 11"/>
          <p:cNvSpPr/>
          <p:nvPr/>
        </p:nvSpPr>
        <p:spPr>
          <a:xfrm>
            <a:off x="3603625" y="2001838"/>
            <a:ext cx="876300" cy="735012"/>
          </a:xfrm>
          <a:prstGeom prst="mathPlus">
            <a:avLst/>
          </a:prstGeom>
          <a:solidFill>
            <a:srgbClr val="FBA99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graphicFrame>
        <p:nvGraphicFramePr>
          <p:cNvPr id="19" name="Таблица 18"/>
          <p:cNvGraphicFramePr>
            <a:graphicFrameLocks noGrp="1"/>
          </p:cNvGraphicFramePr>
          <p:nvPr/>
        </p:nvGraphicFramePr>
        <p:xfrm>
          <a:off x="76200" y="4645025"/>
          <a:ext cx="9036050" cy="1443038"/>
        </p:xfrm>
        <a:graphic>
          <a:graphicData uri="http://schemas.openxmlformats.org/drawingml/2006/table">
            <a:tbl>
              <a:tblPr firstRow="1" bandRow="1">
                <a:tableStyleId>{5C22544A-7EE6-4342-B048-85BDC9FD1C3A}</a:tableStyleId>
              </a:tblPr>
              <a:tblGrid>
                <a:gridCol w="3011949"/>
                <a:gridCol w="3011949"/>
                <a:gridCol w="3011949"/>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latin typeface="Times New Roman" panose="02020603050405020304" pitchFamily="18" charset="0"/>
                          <a:cs typeface="Times New Roman" panose="02020603050405020304" pitchFamily="18" charset="0"/>
                        </a:rPr>
                        <a:t>Постановление Правительства РФ</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latin typeface="Times New Roman" panose="02020603050405020304" pitchFamily="18" charset="0"/>
                          <a:cs typeface="Times New Roman" panose="02020603050405020304" pitchFamily="18" charset="0"/>
                        </a:rPr>
                        <a:t>Период временной нетрудоспособности</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latin typeface="Times New Roman" panose="02020603050405020304" pitchFamily="18" charset="0"/>
                          <a:cs typeface="Times New Roman" panose="02020603050405020304" pitchFamily="18" charset="0"/>
                        </a:rPr>
                        <a:t>Дата рождения застрахованного</a:t>
                      </a:r>
                    </a:p>
                  </a:txBody>
                  <a:tcPr/>
                </a:tc>
              </a:tr>
              <a:tr h="370840">
                <a:tc>
                  <a:txBody>
                    <a:bodyPr/>
                    <a:lstStyle/>
                    <a:p>
                      <a:pPr algn="ctr"/>
                      <a:r>
                        <a:rPr lang="ru-RU" b="1" dirty="0" smtClean="0">
                          <a:solidFill>
                            <a:srgbClr val="0070C0"/>
                          </a:solidFill>
                          <a:latin typeface="Times New Roman" panose="02020603050405020304" pitchFamily="18" charset="0"/>
                          <a:cs typeface="Times New Roman" panose="02020603050405020304" pitchFamily="18" charset="0"/>
                        </a:rPr>
                        <a:t>от</a:t>
                      </a:r>
                      <a:r>
                        <a:rPr lang="ru-RU" b="1" baseline="0" dirty="0" smtClean="0">
                          <a:solidFill>
                            <a:srgbClr val="0070C0"/>
                          </a:solidFill>
                          <a:latin typeface="Times New Roman" panose="02020603050405020304" pitchFamily="18" charset="0"/>
                          <a:cs typeface="Times New Roman" panose="02020603050405020304" pitchFamily="18" charset="0"/>
                        </a:rPr>
                        <a:t> 01.04.2020 № 402</a:t>
                      </a:r>
                      <a:endParaRPr lang="ru-RU" b="1" dirty="0">
                        <a:solidFill>
                          <a:srgbClr val="0070C0"/>
                        </a:solidFill>
                        <a:latin typeface="Times New Roman" panose="02020603050405020304" pitchFamily="18" charset="0"/>
                        <a:cs typeface="Times New Roman" panose="02020603050405020304" pitchFamily="18" charset="0"/>
                      </a:endParaRPr>
                    </a:p>
                  </a:txBody>
                  <a:tcPr/>
                </a:tc>
                <a:tc>
                  <a:txBody>
                    <a:bodyPr/>
                    <a:lstStyle/>
                    <a:p>
                      <a:pPr algn="ctr"/>
                      <a:r>
                        <a:rPr lang="ru-RU" b="1" dirty="0" smtClean="0">
                          <a:latin typeface="Times New Roman" panose="02020603050405020304" pitchFamily="18" charset="0"/>
                          <a:cs typeface="Times New Roman" panose="02020603050405020304" pitchFamily="18" charset="0"/>
                        </a:rPr>
                        <a:t>с</a:t>
                      </a:r>
                      <a:r>
                        <a:rPr lang="ru-RU" b="1" baseline="0" dirty="0" smtClean="0">
                          <a:latin typeface="Times New Roman" panose="02020603050405020304" pitchFamily="18" charset="0"/>
                          <a:cs typeface="Times New Roman" panose="02020603050405020304" pitchFamily="18" charset="0"/>
                        </a:rPr>
                        <a:t> 6 по 19 апреля 2020 г. </a:t>
                      </a:r>
                      <a:endParaRPr lang="ru-RU" b="1" dirty="0">
                        <a:latin typeface="Times New Roman" panose="02020603050405020304" pitchFamily="18" charset="0"/>
                        <a:cs typeface="Times New Roman" panose="02020603050405020304" pitchFamily="18" charset="0"/>
                      </a:endParaRPr>
                    </a:p>
                  </a:txBody>
                  <a:tcPr/>
                </a:tc>
                <a:tc>
                  <a:txBody>
                    <a:bodyPr/>
                    <a:lstStyle/>
                    <a:p>
                      <a:pPr algn="ctr"/>
                      <a:r>
                        <a:rPr lang="ru-RU" b="1" dirty="0" smtClean="0">
                          <a:solidFill>
                            <a:srgbClr val="0070C0"/>
                          </a:solidFill>
                          <a:latin typeface="Times New Roman" panose="02020603050405020304" pitchFamily="18" charset="0"/>
                          <a:cs typeface="Times New Roman" panose="02020603050405020304" pitchFamily="18" charset="0"/>
                        </a:rPr>
                        <a:t>6</a:t>
                      </a:r>
                      <a:r>
                        <a:rPr lang="ru-RU" b="1" baseline="0" dirty="0" smtClean="0">
                          <a:solidFill>
                            <a:srgbClr val="0070C0"/>
                          </a:solidFill>
                          <a:latin typeface="Times New Roman" panose="02020603050405020304" pitchFamily="18" charset="0"/>
                          <a:cs typeface="Times New Roman" panose="02020603050405020304" pitchFamily="18" charset="0"/>
                        </a:rPr>
                        <a:t> апреля 1955 г. и ранее</a:t>
                      </a:r>
                      <a:endParaRPr lang="ru-RU" b="1" dirty="0">
                        <a:solidFill>
                          <a:srgbClr val="0070C0"/>
                        </a:solidFill>
                        <a:latin typeface="Times New Roman" panose="02020603050405020304" pitchFamily="18" charset="0"/>
                        <a:cs typeface="Times New Roman" panose="02020603050405020304" pitchFamily="18" charset="0"/>
                      </a:endParaRPr>
                    </a:p>
                  </a:txBody>
                  <a:tcPr/>
                </a:tc>
              </a:tr>
              <a:tr h="370840">
                <a:tc>
                  <a:txBody>
                    <a:bodyPr/>
                    <a:lstStyle/>
                    <a:p>
                      <a:pPr algn="ctr"/>
                      <a:r>
                        <a:rPr lang="ru-RU" b="1" dirty="0" smtClean="0">
                          <a:solidFill>
                            <a:srgbClr val="0070C0"/>
                          </a:solidFill>
                          <a:latin typeface="Times New Roman" panose="02020603050405020304" pitchFamily="18" charset="0"/>
                          <a:cs typeface="Times New Roman" panose="02020603050405020304" pitchFamily="18" charset="0"/>
                        </a:rPr>
                        <a:t>от</a:t>
                      </a:r>
                      <a:r>
                        <a:rPr lang="ru-RU" b="1" baseline="0" dirty="0" smtClean="0">
                          <a:solidFill>
                            <a:srgbClr val="0070C0"/>
                          </a:solidFill>
                          <a:latin typeface="Times New Roman" panose="02020603050405020304" pitchFamily="18" charset="0"/>
                          <a:cs typeface="Times New Roman" panose="02020603050405020304" pitchFamily="18" charset="0"/>
                        </a:rPr>
                        <a:t> 16.04.2020 № 517</a:t>
                      </a:r>
                      <a:endParaRPr lang="ru-RU" b="1" dirty="0">
                        <a:solidFill>
                          <a:srgbClr val="0070C0"/>
                        </a:solidFill>
                        <a:latin typeface="Times New Roman" panose="02020603050405020304" pitchFamily="18" charset="0"/>
                        <a:cs typeface="Times New Roman" panose="02020603050405020304" pitchFamily="18" charset="0"/>
                      </a:endParaRPr>
                    </a:p>
                  </a:txBody>
                  <a:tcPr/>
                </a:tc>
                <a:tc>
                  <a:txBody>
                    <a:bodyPr/>
                    <a:lstStyle/>
                    <a:p>
                      <a:pPr algn="ctr"/>
                      <a:r>
                        <a:rPr lang="ru-RU" b="1" dirty="0" smtClean="0">
                          <a:latin typeface="Times New Roman" panose="02020603050405020304" pitchFamily="18" charset="0"/>
                          <a:cs typeface="Times New Roman" panose="02020603050405020304" pitchFamily="18" charset="0"/>
                        </a:rPr>
                        <a:t>с</a:t>
                      </a:r>
                      <a:r>
                        <a:rPr lang="ru-RU" b="1" baseline="0" dirty="0" smtClean="0">
                          <a:latin typeface="Times New Roman" panose="02020603050405020304" pitchFamily="18" charset="0"/>
                          <a:cs typeface="Times New Roman" panose="02020603050405020304" pitchFamily="18" charset="0"/>
                        </a:rPr>
                        <a:t> 20 по 30 апреля 2020 г. </a:t>
                      </a:r>
                      <a:endParaRPr lang="ru-RU" b="1" dirty="0">
                        <a:latin typeface="Times New Roman" panose="02020603050405020304" pitchFamily="18" charset="0"/>
                        <a:cs typeface="Times New Roman" panose="02020603050405020304" pitchFamily="18" charset="0"/>
                      </a:endParaRPr>
                    </a:p>
                  </a:txBody>
                  <a:tcPr/>
                </a:tc>
                <a:tc>
                  <a:txBody>
                    <a:bodyPr/>
                    <a:lstStyle/>
                    <a:p>
                      <a:pPr algn="ctr"/>
                      <a:r>
                        <a:rPr lang="ru-RU" b="1" dirty="0" smtClean="0">
                          <a:solidFill>
                            <a:srgbClr val="0070C0"/>
                          </a:solidFill>
                          <a:latin typeface="Times New Roman" panose="02020603050405020304" pitchFamily="18" charset="0"/>
                          <a:cs typeface="Times New Roman" panose="02020603050405020304" pitchFamily="18" charset="0"/>
                        </a:rPr>
                        <a:t>20 апреля 1955 г.</a:t>
                      </a:r>
                      <a:r>
                        <a:rPr lang="ru-RU" b="1" baseline="0" dirty="0" smtClean="0">
                          <a:solidFill>
                            <a:srgbClr val="0070C0"/>
                          </a:solidFill>
                          <a:latin typeface="Times New Roman" panose="02020603050405020304" pitchFamily="18" charset="0"/>
                          <a:cs typeface="Times New Roman" panose="02020603050405020304" pitchFamily="18" charset="0"/>
                        </a:rPr>
                        <a:t> и ранее</a:t>
                      </a:r>
                      <a:endParaRPr lang="ru-RU" b="1" dirty="0">
                        <a:solidFill>
                          <a:srgbClr val="0070C0"/>
                        </a:solidFill>
                        <a:latin typeface="Times New Roman" panose="02020603050405020304" pitchFamily="18" charset="0"/>
                        <a:cs typeface="Times New Roman" panose="02020603050405020304" pitchFamily="18" charset="0"/>
                      </a:endParaRPr>
                    </a:p>
                  </a:txBody>
                  <a:tcPr/>
                </a:tc>
              </a:tr>
            </a:tbl>
          </a:graphicData>
        </a:graphic>
      </p:graphicFrame>
      <p:sp>
        <p:nvSpPr>
          <p:cNvPr id="30" name="TextBox 29"/>
          <p:cNvSpPr txBox="1"/>
          <p:nvPr/>
        </p:nvSpPr>
        <p:spPr>
          <a:xfrm>
            <a:off x="349250" y="866775"/>
            <a:ext cx="7618413" cy="1062038"/>
          </a:xfrm>
          <a:prstGeom prst="rect">
            <a:avLst/>
          </a:prstGeom>
          <a:solidFill>
            <a:schemeClr val="bg1">
              <a:lumMod val="95000"/>
            </a:schemeClr>
          </a:solidFill>
        </p:spPr>
        <p:txBody>
          <a:bodyPr>
            <a:spAutoFit/>
          </a:bodyPr>
          <a:lstStyle/>
          <a:p>
            <a:pPr algn="just" eaLnBrk="0" hangingPunct="0">
              <a:defRPr/>
            </a:pPr>
            <a:r>
              <a:rPr lang="ru-RU" b="1" dirty="0">
                <a:solidFill>
                  <a:srgbClr val="C00000"/>
                </a:solidFill>
                <a:latin typeface="Times New Roman" panose="02020603050405020304" pitchFamily="18" charset="0"/>
                <a:cs typeface="Times New Roman" panose="02020603050405020304" pitchFamily="18" charset="0"/>
              </a:rPr>
              <a:t>Постановление Правительство РФ от 01.04.2020 № 402 </a:t>
            </a:r>
            <a:r>
              <a:rPr lang="ru-RU" sz="1500" b="1" dirty="0">
                <a:solidFill>
                  <a:srgbClr val="002060"/>
                </a:solidFill>
                <a:latin typeface="Times New Roman" panose="02020603050405020304" pitchFamily="18" charset="0"/>
                <a:cs typeface="Times New Roman" panose="02020603050405020304" pitchFamily="18" charset="0"/>
              </a:rPr>
              <a:t>«Об утверждении Временных правил оформления листков нетрудоспособности, назначения и выплаты пособий по временной нетрудоспособности в случае карантина застрахованным лицам в возрасте 65 лет и старше»</a:t>
            </a:r>
          </a:p>
        </p:txBody>
      </p:sp>
      <p:sp>
        <p:nvSpPr>
          <p:cNvPr id="33" name="TextBox 32"/>
          <p:cNvSpPr txBox="1"/>
          <p:nvPr/>
        </p:nvSpPr>
        <p:spPr>
          <a:xfrm>
            <a:off x="233363" y="2924175"/>
            <a:ext cx="7618412" cy="1062038"/>
          </a:xfrm>
          <a:prstGeom prst="rect">
            <a:avLst/>
          </a:prstGeom>
          <a:solidFill>
            <a:schemeClr val="bg1">
              <a:lumMod val="95000"/>
            </a:schemeClr>
          </a:solidFill>
        </p:spPr>
        <p:txBody>
          <a:bodyPr>
            <a:spAutoFit/>
          </a:bodyPr>
          <a:lstStyle/>
          <a:p>
            <a:pPr algn="just" eaLnBrk="0" hangingPunct="0">
              <a:defRPr/>
            </a:pPr>
            <a:r>
              <a:rPr lang="ru-RU" b="1" dirty="0">
                <a:solidFill>
                  <a:srgbClr val="C00000"/>
                </a:solidFill>
                <a:latin typeface="Times New Roman" panose="02020603050405020304" pitchFamily="18" charset="0"/>
                <a:cs typeface="Times New Roman" panose="02020603050405020304" pitchFamily="18" charset="0"/>
              </a:rPr>
              <a:t>Постановление Правительства РФ от 16.04.2020 № 517 </a:t>
            </a:r>
            <a:r>
              <a:rPr lang="ru-RU" sz="1500" b="1" dirty="0">
                <a:solidFill>
                  <a:srgbClr val="002060"/>
                </a:solidFill>
                <a:latin typeface="Times New Roman" panose="02020603050405020304" pitchFamily="18" charset="0"/>
                <a:cs typeface="Times New Roman" panose="02020603050405020304" pitchFamily="18" charset="0"/>
              </a:rPr>
              <a:t>«О внесении изменений во Временные правила оформления листков нетрудоспособности, назначения и выплаты пособий по временной нетрудоспособности в случае карантина застрахованным лицам в возрасте 65 лет и старше»</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563938"/>
            <a:ext cx="4899025" cy="1016000"/>
          </a:xfrm>
          <a:prstGeom prst="rect">
            <a:avLst/>
          </a:prstGeom>
          <a:solidFill>
            <a:schemeClr val="bg1">
              <a:lumMod val="95000"/>
            </a:schemeClr>
          </a:solidFill>
          <a:ln w="38100">
            <a:solidFill>
              <a:schemeClr val="accent1">
                <a:lumMod val="40000"/>
                <a:lumOff val="60000"/>
              </a:schemeClr>
            </a:solidFill>
          </a:ln>
        </p:spPr>
        <p:txBody>
          <a:bodyPr>
            <a:spAutoFit/>
          </a:bodyPr>
          <a:lstStyle/>
          <a:p>
            <a:pPr algn="ctr" eaLnBrk="0" hangingPunct="0">
              <a:defRPr/>
            </a:pPr>
            <a:r>
              <a:rPr lang="ru-RU" sz="1200" b="1" dirty="0">
                <a:solidFill>
                  <a:srgbClr val="C00000"/>
                </a:solidFill>
                <a:latin typeface="Times New Roman" panose="02020603050405020304" pitchFamily="18" charset="0"/>
                <a:cs typeface="Times New Roman" panose="02020603050405020304" pitchFamily="18" charset="0"/>
              </a:rPr>
              <a:t>Кому оформляется ЭЛН: </a:t>
            </a:r>
          </a:p>
          <a:p>
            <a:pPr algn="ctr" eaLnBrk="0" hangingPunct="0">
              <a:defRPr/>
            </a:pPr>
            <a:r>
              <a:rPr lang="ru-RU" sz="1200" dirty="0">
                <a:latin typeface="Times New Roman" panose="02020603050405020304" pitchFamily="18" charset="0"/>
                <a:cs typeface="Times New Roman" panose="02020603050405020304" pitchFamily="18" charset="0"/>
              </a:rPr>
              <a:t>лицам, подлежащим ОСС и ВНиМ, в возрасте от 65 лет и старше в период нахождения на карантине в связи с распространением </a:t>
            </a:r>
            <a:r>
              <a:rPr lang="ru-RU" sz="1200" dirty="0" err="1">
                <a:latin typeface="Times New Roman" panose="02020603050405020304" pitchFamily="18" charset="0"/>
                <a:cs typeface="Times New Roman" panose="02020603050405020304" pitchFamily="18" charset="0"/>
              </a:rPr>
              <a:t>коронавирусом</a:t>
            </a:r>
            <a:r>
              <a:rPr lang="ru-RU" sz="1200" dirty="0">
                <a:latin typeface="Times New Roman" panose="02020603050405020304" pitchFamily="18" charset="0"/>
                <a:cs typeface="Times New Roman" panose="02020603050405020304" pitchFamily="18" charset="0"/>
              </a:rPr>
              <a:t>, за исключением лиц, переведенных на дистанционный режим работы или находящихся в ежегодном оплачиваемом отпуске </a:t>
            </a:r>
            <a:endParaRPr lang="ru-RU" sz="1200" dirty="0">
              <a:latin typeface="Times New Roman" panose="02020603050405020304" pitchFamily="18" charset="0"/>
              <a:cs typeface="Times New Roman" panose="02020603050405020304" pitchFamily="18" charset="0"/>
            </a:endParaRPr>
          </a:p>
        </p:txBody>
      </p:sp>
      <p:sp>
        <p:nvSpPr>
          <p:cNvPr id="19458" name="Text Box 1"/>
          <p:cNvSpPr txBox="1">
            <a:spLocks noChangeArrowheads="1"/>
          </p:cNvSpPr>
          <p:nvPr/>
        </p:nvSpPr>
        <p:spPr bwMode="auto">
          <a:xfrm>
            <a:off x="1258888" y="-225425"/>
            <a:ext cx="7164387" cy="823913"/>
          </a:xfrm>
          <a:prstGeom prst="rect">
            <a:avLst/>
          </a:prstGeom>
          <a:noFill/>
          <a:ln w="9525">
            <a:noFill/>
            <a:miter lim="800000"/>
            <a:headEnd/>
            <a:tailEnd/>
          </a:ln>
        </p:spPr>
        <p:txBody>
          <a:bodyPr tIns="55080" anchor="ctr"/>
          <a:lstStyle/>
          <a:p>
            <a:pPr defTabSz="449263" eaLnBrk="0" hangingPunct="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altLang="ru-RU" sz="1400" b="1">
              <a:solidFill>
                <a:schemeClr val="tx2"/>
              </a:solidFill>
              <a:latin typeface="Times New Roman" pitchFamily="18" charset="0"/>
              <a:cs typeface="Times New Roman" pitchFamily="18" charset="0"/>
            </a:endParaRPr>
          </a:p>
          <a:p>
            <a:pPr defTabSz="449263" eaLnBrk="0" hangingPunct="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ru-RU" sz="1200" b="1">
                <a:solidFill>
                  <a:srgbClr val="FF0000"/>
                </a:solidFill>
                <a:latin typeface="Times New Roman" pitchFamily="18" charset="0"/>
                <a:cs typeface="Times New Roman" pitchFamily="18" charset="0"/>
              </a:rPr>
              <a:t>ОФОРМЛЕНИЕ ЭЛЕКТРОННЫХ БОЛЬНИЧНЫХ В СЛУЧАЕ КАРАНТИНА ПО КОРОНАВИРУСУ ЗАСТРАХОВАННЫМ ЛИЦАМ В ВОЗРАСТЕ 65 ЛЕТ И СТАРШЕ </a:t>
            </a:r>
            <a:endParaRPr lang="ru-RU" altLang="ru-RU" sz="1200" b="1">
              <a:solidFill>
                <a:schemeClr val="tx2"/>
              </a:solidFill>
              <a:latin typeface="Times New Roman" pitchFamily="18" charset="0"/>
              <a:cs typeface="Times New Roman" pitchFamily="18" charset="0"/>
            </a:endParaRPr>
          </a:p>
        </p:txBody>
      </p:sp>
      <p:grpSp>
        <p:nvGrpSpPr>
          <p:cNvPr id="19459" name="Группа 21"/>
          <p:cNvGrpSpPr>
            <a:grpSpLocks/>
          </p:cNvGrpSpPr>
          <p:nvPr/>
        </p:nvGrpSpPr>
        <p:grpSpPr bwMode="auto">
          <a:xfrm>
            <a:off x="22225" y="38100"/>
            <a:ext cx="9144000" cy="785813"/>
            <a:chOff x="0" y="131763"/>
            <a:chExt cx="9144000" cy="785812"/>
          </a:xfrm>
        </p:grpSpPr>
        <p:sp>
          <p:nvSpPr>
            <p:cNvPr id="19478" name="Line 16"/>
            <p:cNvSpPr>
              <a:spLocks noChangeShapeType="1"/>
            </p:cNvSpPr>
            <p:nvPr/>
          </p:nvSpPr>
          <p:spPr bwMode="auto">
            <a:xfrm>
              <a:off x="0" y="622300"/>
              <a:ext cx="9144000" cy="0"/>
            </a:xfrm>
            <a:prstGeom prst="line">
              <a:avLst/>
            </a:prstGeom>
            <a:noFill/>
            <a:ln w="19050">
              <a:solidFill>
                <a:srgbClr val="7AA5D4"/>
              </a:solidFill>
              <a:round/>
              <a:headEnd/>
              <a:tailEnd/>
            </a:ln>
          </p:spPr>
          <p:txBody>
            <a:bodyPr/>
            <a:lstStyle/>
            <a:p>
              <a:endParaRPr lang="ru-RU"/>
            </a:p>
          </p:txBody>
        </p:sp>
        <p:sp>
          <p:nvSpPr>
            <p:cNvPr id="19479" name="Line 16"/>
            <p:cNvSpPr>
              <a:spLocks noChangeShapeType="1"/>
            </p:cNvSpPr>
            <p:nvPr/>
          </p:nvSpPr>
          <p:spPr bwMode="auto">
            <a:xfrm>
              <a:off x="0" y="692150"/>
              <a:ext cx="9144000" cy="0"/>
            </a:xfrm>
            <a:prstGeom prst="line">
              <a:avLst/>
            </a:prstGeom>
            <a:noFill/>
            <a:ln w="19050">
              <a:solidFill>
                <a:srgbClr val="7AA5D4"/>
              </a:solidFill>
              <a:round/>
              <a:headEnd/>
              <a:tailEnd/>
            </a:ln>
          </p:spPr>
          <p:txBody>
            <a:bodyPr/>
            <a:lstStyle/>
            <a:p>
              <a:endParaRPr lang="ru-RU"/>
            </a:p>
          </p:txBody>
        </p:sp>
        <p:pic>
          <p:nvPicPr>
            <p:cNvPr id="19480" name="Picture 2" descr="Logo1_color_CMYK"/>
            <p:cNvPicPr>
              <a:picLocks noChangeAspect="1" noChangeArrowheads="1"/>
            </p:cNvPicPr>
            <p:nvPr/>
          </p:nvPicPr>
          <p:blipFill>
            <a:blip r:embed="rId2">
              <a:clrChange>
                <a:clrFrom>
                  <a:srgbClr val="FEFDFB"/>
                </a:clrFrom>
                <a:clrTo>
                  <a:srgbClr val="FEFDFB">
                    <a:alpha val="0"/>
                  </a:srgbClr>
                </a:clrTo>
              </a:clrChange>
            </a:blip>
            <a:srcRect/>
            <a:stretch>
              <a:fillRect/>
            </a:stretch>
          </p:blipFill>
          <p:spPr bwMode="auto">
            <a:xfrm>
              <a:off x="211138" y="131763"/>
              <a:ext cx="879475" cy="785812"/>
            </a:xfrm>
            <a:prstGeom prst="rect">
              <a:avLst/>
            </a:prstGeom>
            <a:solidFill>
              <a:schemeClr val="bg1"/>
            </a:solidFill>
            <a:ln w="9525">
              <a:noFill/>
              <a:miter lim="800000"/>
              <a:headEnd/>
              <a:tailEnd/>
            </a:ln>
          </p:spPr>
        </p:pic>
      </p:grpSp>
      <p:pic>
        <p:nvPicPr>
          <p:cNvPr id="19460" name="Рисунок 8"/>
          <p:cNvPicPr>
            <a:picLocks noChangeAspect="1"/>
          </p:cNvPicPr>
          <p:nvPr/>
        </p:nvPicPr>
        <p:blipFill>
          <a:blip r:embed="rId3"/>
          <a:srcRect t="20036" b="19850"/>
          <a:stretch>
            <a:fillRect/>
          </a:stretch>
        </p:blipFill>
        <p:spPr bwMode="auto">
          <a:xfrm>
            <a:off x="17463" y="893763"/>
            <a:ext cx="1611312" cy="1289050"/>
          </a:xfrm>
          <a:prstGeom prst="rect">
            <a:avLst/>
          </a:prstGeom>
          <a:noFill/>
          <a:ln w="9525">
            <a:noFill/>
            <a:miter lim="800000"/>
            <a:headEnd/>
            <a:tailEnd/>
          </a:ln>
        </p:spPr>
      </p:pic>
      <p:pic>
        <p:nvPicPr>
          <p:cNvPr id="19461" name="Рисунок 9"/>
          <p:cNvPicPr>
            <a:picLocks noChangeAspect="1"/>
          </p:cNvPicPr>
          <p:nvPr/>
        </p:nvPicPr>
        <p:blipFill>
          <a:blip r:embed="rId4"/>
          <a:srcRect/>
          <a:stretch>
            <a:fillRect/>
          </a:stretch>
        </p:blipFill>
        <p:spPr bwMode="auto">
          <a:xfrm>
            <a:off x="2098675" y="1030288"/>
            <a:ext cx="1289050" cy="1038225"/>
          </a:xfrm>
          <a:prstGeom prst="rect">
            <a:avLst/>
          </a:prstGeom>
          <a:noFill/>
          <a:ln w="9525">
            <a:noFill/>
            <a:miter lim="800000"/>
            <a:headEnd/>
            <a:tailEnd/>
          </a:ln>
        </p:spPr>
      </p:pic>
      <p:pic>
        <p:nvPicPr>
          <p:cNvPr id="19462" name="Рисунок 10"/>
          <p:cNvPicPr>
            <a:picLocks noChangeAspect="1"/>
          </p:cNvPicPr>
          <p:nvPr/>
        </p:nvPicPr>
        <p:blipFill>
          <a:blip r:embed="rId5"/>
          <a:srcRect/>
          <a:stretch>
            <a:fillRect/>
          </a:stretch>
        </p:blipFill>
        <p:spPr bwMode="auto">
          <a:xfrm>
            <a:off x="4027488" y="981075"/>
            <a:ext cx="1344612" cy="1241425"/>
          </a:xfrm>
          <a:prstGeom prst="rect">
            <a:avLst/>
          </a:prstGeom>
          <a:noFill/>
          <a:ln w="9525">
            <a:noFill/>
            <a:miter lim="800000"/>
            <a:headEnd/>
            <a:tailEnd/>
          </a:ln>
        </p:spPr>
      </p:pic>
      <p:pic>
        <p:nvPicPr>
          <p:cNvPr id="19463" name="Рисунок 11"/>
          <p:cNvPicPr>
            <a:picLocks noChangeAspect="1"/>
          </p:cNvPicPr>
          <p:nvPr/>
        </p:nvPicPr>
        <p:blipFill>
          <a:blip r:embed="rId6"/>
          <a:srcRect/>
          <a:stretch>
            <a:fillRect/>
          </a:stretch>
        </p:blipFill>
        <p:spPr bwMode="auto">
          <a:xfrm>
            <a:off x="6002338" y="1063625"/>
            <a:ext cx="1185862" cy="955675"/>
          </a:xfrm>
          <a:prstGeom prst="rect">
            <a:avLst/>
          </a:prstGeom>
          <a:noFill/>
          <a:ln w="9525">
            <a:noFill/>
            <a:miter lim="800000"/>
            <a:headEnd/>
            <a:tailEnd/>
          </a:ln>
        </p:spPr>
      </p:pic>
      <p:pic>
        <p:nvPicPr>
          <p:cNvPr id="19464" name="Рисунок 12"/>
          <p:cNvPicPr>
            <a:picLocks noChangeAspect="1"/>
          </p:cNvPicPr>
          <p:nvPr/>
        </p:nvPicPr>
        <p:blipFill>
          <a:blip r:embed="rId7"/>
          <a:srcRect l="20834" r="30103"/>
          <a:stretch>
            <a:fillRect/>
          </a:stretch>
        </p:blipFill>
        <p:spPr bwMode="auto">
          <a:xfrm>
            <a:off x="7896225" y="1030288"/>
            <a:ext cx="908050" cy="1058862"/>
          </a:xfrm>
          <a:prstGeom prst="rect">
            <a:avLst/>
          </a:prstGeom>
          <a:noFill/>
          <a:ln w="9525">
            <a:noFill/>
            <a:miter lim="800000"/>
            <a:headEnd/>
            <a:tailEnd/>
          </a:ln>
        </p:spPr>
      </p:pic>
      <p:sp>
        <p:nvSpPr>
          <p:cNvPr id="14" name="Стрелка вправо 13"/>
          <p:cNvSpPr/>
          <p:nvPr/>
        </p:nvSpPr>
        <p:spPr>
          <a:xfrm>
            <a:off x="1652588" y="1535113"/>
            <a:ext cx="233362" cy="257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15" name="Стрелка вправо 14"/>
          <p:cNvSpPr/>
          <p:nvPr/>
        </p:nvSpPr>
        <p:spPr>
          <a:xfrm>
            <a:off x="3525838" y="1525588"/>
            <a:ext cx="233362" cy="257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16" name="Стрелка вправо 15"/>
          <p:cNvSpPr/>
          <p:nvPr/>
        </p:nvSpPr>
        <p:spPr>
          <a:xfrm>
            <a:off x="5510213" y="1495425"/>
            <a:ext cx="233362" cy="257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17" name="Стрелка вправо 16"/>
          <p:cNvSpPr/>
          <p:nvPr/>
        </p:nvSpPr>
        <p:spPr>
          <a:xfrm>
            <a:off x="7446963" y="1438275"/>
            <a:ext cx="234950" cy="257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18" name="TextBox 17"/>
          <p:cNvSpPr txBox="1"/>
          <p:nvPr/>
        </p:nvSpPr>
        <p:spPr>
          <a:xfrm>
            <a:off x="1974850" y="2098675"/>
            <a:ext cx="1652588" cy="1385888"/>
          </a:xfrm>
          <a:prstGeom prst="rect">
            <a:avLst/>
          </a:prstGeom>
          <a:solidFill>
            <a:schemeClr val="bg1">
              <a:lumMod val="95000"/>
            </a:schemeClr>
          </a:solidFill>
        </p:spPr>
        <p:txBody>
          <a:bodyPr>
            <a:spAutoFit/>
          </a:bodyPr>
          <a:lstStyle/>
          <a:p>
            <a:pPr algn="ctr" eaLnBrk="0" hangingPunct="0">
              <a:defRPr/>
            </a:pPr>
            <a:r>
              <a:rPr lang="ru-RU" sz="1200" dirty="0">
                <a:solidFill>
                  <a:schemeClr val="tx2">
                    <a:lumMod val="50000"/>
                  </a:schemeClr>
                </a:solidFill>
                <a:latin typeface="Times New Roman" panose="02020603050405020304" pitchFamily="18" charset="0"/>
                <a:cs typeface="Times New Roman" panose="02020603050405020304" pitchFamily="18" charset="0"/>
              </a:rPr>
              <a:t>Идентификация страхователя и застрахованного лица. Передача сведений в уполномоченную медицинскую  организацию </a:t>
            </a:r>
            <a:endParaRPr lang="ru-RU" sz="12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5810250" y="2106613"/>
            <a:ext cx="1639888" cy="1385887"/>
          </a:xfrm>
          <a:prstGeom prst="rect">
            <a:avLst/>
          </a:prstGeom>
          <a:solidFill>
            <a:schemeClr val="bg1">
              <a:lumMod val="95000"/>
            </a:schemeClr>
          </a:solidFill>
        </p:spPr>
        <p:txBody>
          <a:bodyPr>
            <a:spAutoFit/>
          </a:bodyPr>
          <a:lstStyle/>
          <a:p>
            <a:pPr algn="ctr" eaLnBrk="0" hangingPunct="0">
              <a:defRPr/>
            </a:pPr>
            <a:r>
              <a:rPr lang="ru-RU" sz="1200" dirty="0">
                <a:solidFill>
                  <a:schemeClr val="tx2">
                    <a:lumMod val="50000"/>
                  </a:schemeClr>
                </a:solidFill>
                <a:latin typeface="Times New Roman" panose="02020603050405020304" pitchFamily="18" charset="0"/>
                <a:cs typeface="Times New Roman" panose="02020603050405020304" pitchFamily="18" charset="0"/>
              </a:rPr>
              <a:t>Выплата пособия </a:t>
            </a:r>
          </a:p>
          <a:p>
            <a:pPr algn="ctr" eaLnBrk="0" hangingPunct="0">
              <a:defRPr/>
            </a:pPr>
            <a:r>
              <a:rPr lang="ru-RU" sz="1200" dirty="0">
                <a:solidFill>
                  <a:schemeClr val="tx2">
                    <a:lumMod val="50000"/>
                  </a:schemeClr>
                </a:solidFill>
                <a:latin typeface="Times New Roman" panose="02020603050405020304" pitchFamily="18" charset="0"/>
                <a:cs typeface="Times New Roman" panose="02020603050405020304" pitchFamily="18" charset="0"/>
              </a:rPr>
              <a:t>по временной нетрудоспособности  в течении </a:t>
            </a:r>
            <a:r>
              <a:rPr lang="ru-RU" sz="1200" dirty="0">
                <a:solidFill>
                  <a:schemeClr val="tx2">
                    <a:lumMod val="50000"/>
                  </a:schemeClr>
                </a:solidFill>
                <a:latin typeface="Times New Roman" panose="02020603050405020304" pitchFamily="18" charset="0"/>
                <a:cs typeface="Times New Roman" panose="02020603050405020304" pitchFamily="18" charset="0"/>
              </a:rPr>
              <a:t>7 календарных  дней с момента открытия ЭЛН </a:t>
            </a:r>
          </a:p>
        </p:txBody>
      </p:sp>
      <p:sp>
        <p:nvSpPr>
          <p:cNvPr id="20" name="TextBox 19"/>
          <p:cNvSpPr txBox="1"/>
          <p:nvPr/>
        </p:nvSpPr>
        <p:spPr>
          <a:xfrm>
            <a:off x="193675" y="2255838"/>
            <a:ext cx="1657350" cy="1200150"/>
          </a:xfrm>
          <a:prstGeom prst="rect">
            <a:avLst/>
          </a:prstGeom>
          <a:solidFill>
            <a:schemeClr val="bg1">
              <a:lumMod val="95000"/>
            </a:schemeClr>
          </a:solidFill>
        </p:spPr>
        <p:txBody>
          <a:bodyPr>
            <a:spAutoFit/>
          </a:bodyPr>
          <a:lstStyle/>
          <a:p>
            <a:pPr algn="ctr" eaLnBrk="0" hangingPunct="0">
              <a:defRPr/>
            </a:pPr>
            <a:r>
              <a:rPr lang="ru-RU" sz="1200" dirty="0">
                <a:solidFill>
                  <a:schemeClr val="tx2">
                    <a:lumMod val="50000"/>
                  </a:schemeClr>
                </a:solidFill>
                <a:latin typeface="Times New Roman" panose="02020603050405020304" pitchFamily="18" charset="0"/>
                <a:cs typeface="Times New Roman" panose="02020603050405020304" pitchFamily="18" charset="0"/>
              </a:rPr>
              <a:t>Направление сведений в ИРО ФСС РФ  о  застрахованном лице</a:t>
            </a:r>
          </a:p>
          <a:p>
            <a:pPr algn="ctr" eaLnBrk="0" hangingPunct="0">
              <a:defRPr/>
            </a:pPr>
            <a:endParaRPr lang="ru-RU" sz="1200" dirty="0">
              <a:solidFill>
                <a:schemeClr val="tx2">
                  <a:lumMod val="50000"/>
                </a:schemeClr>
              </a:solidFill>
              <a:latin typeface="Times New Roman" panose="02020603050405020304" pitchFamily="18" charset="0"/>
              <a:cs typeface="Times New Roman" panose="02020603050405020304" pitchFamily="18" charset="0"/>
            </a:endParaRPr>
          </a:p>
          <a:p>
            <a:pPr algn="ctr" eaLnBrk="0" hangingPunct="0">
              <a:defRPr/>
            </a:pPr>
            <a:endParaRPr lang="ru-RU" sz="12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3914775" y="2284413"/>
            <a:ext cx="1755775" cy="1200150"/>
          </a:xfrm>
          <a:prstGeom prst="rect">
            <a:avLst/>
          </a:prstGeom>
          <a:solidFill>
            <a:schemeClr val="bg1">
              <a:lumMod val="95000"/>
            </a:schemeClr>
          </a:solidFill>
        </p:spPr>
        <p:txBody>
          <a:bodyPr>
            <a:spAutoFit/>
          </a:bodyPr>
          <a:lstStyle/>
          <a:p>
            <a:pPr algn="ctr" eaLnBrk="0" hangingPunct="0">
              <a:defRPr/>
            </a:pPr>
            <a:r>
              <a:rPr lang="ru-RU" sz="1200" dirty="0">
                <a:solidFill>
                  <a:schemeClr val="tx2">
                    <a:lumMod val="50000"/>
                  </a:schemeClr>
                </a:solidFill>
                <a:latin typeface="Times New Roman" panose="02020603050405020304" pitchFamily="18" charset="0"/>
                <a:cs typeface="Times New Roman" panose="02020603050405020304" pitchFamily="18" charset="0"/>
              </a:rPr>
              <a:t>Открытие электронного листка  </a:t>
            </a:r>
          </a:p>
          <a:p>
            <a:pPr algn="ctr" eaLnBrk="0" hangingPunct="0">
              <a:defRPr/>
            </a:pPr>
            <a:r>
              <a:rPr lang="ru-RU" sz="1200" dirty="0">
                <a:solidFill>
                  <a:schemeClr val="tx2">
                    <a:lumMod val="50000"/>
                  </a:schemeClr>
                </a:solidFill>
                <a:latin typeface="Times New Roman" panose="02020603050405020304" pitchFamily="18" charset="0"/>
                <a:cs typeface="Times New Roman" panose="02020603050405020304" pitchFamily="18" charset="0"/>
              </a:rPr>
              <a:t> временной нетрудоспособности</a:t>
            </a:r>
          </a:p>
          <a:p>
            <a:pPr algn="ctr" eaLnBrk="0" hangingPunct="0">
              <a:defRPr/>
            </a:pPr>
            <a:r>
              <a:rPr lang="ru-RU" sz="1200" dirty="0">
                <a:solidFill>
                  <a:schemeClr val="tx2">
                    <a:lumMod val="50000"/>
                  </a:schemeClr>
                </a:solidFill>
                <a:latin typeface="Times New Roman" panose="02020603050405020304" pitchFamily="18" charset="0"/>
                <a:cs typeface="Times New Roman" panose="02020603050405020304" pitchFamily="18" charset="0"/>
              </a:rPr>
              <a:t>н</a:t>
            </a:r>
            <a:r>
              <a:rPr lang="ru-RU" sz="1200" dirty="0">
                <a:solidFill>
                  <a:schemeClr val="tx2">
                    <a:lumMod val="50000"/>
                  </a:schemeClr>
                </a:solidFill>
                <a:latin typeface="Times New Roman" panose="02020603050405020304" pitchFamily="18" charset="0"/>
                <a:cs typeface="Times New Roman" panose="02020603050405020304" pitchFamily="18" charset="0"/>
              </a:rPr>
              <a:t>а 14 календарных дней</a:t>
            </a:r>
            <a:endParaRPr lang="ru-RU" sz="12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7507288" y="2117725"/>
            <a:ext cx="1581150" cy="1384300"/>
          </a:xfrm>
          <a:prstGeom prst="rect">
            <a:avLst/>
          </a:prstGeom>
          <a:solidFill>
            <a:schemeClr val="bg1">
              <a:lumMod val="95000"/>
            </a:schemeClr>
          </a:solidFill>
        </p:spPr>
        <p:txBody>
          <a:bodyPr>
            <a:spAutoFit/>
          </a:bodyPr>
          <a:lstStyle/>
          <a:p>
            <a:pPr algn="ctr" eaLnBrk="0" hangingPunct="0">
              <a:defRPr/>
            </a:pPr>
            <a:r>
              <a:rPr lang="ru-RU" sz="1200" dirty="0">
                <a:solidFill>
                  <a:schemeClr val="tx2">
                    <a:lumMod val="50000"/>
                  </a:schemeClr>
                </a:solidFill>
                <a:latin typeface="Times New Roman" panose="02020603050405020304" pitchFamily="18" charset="0"/>
                <a:cs typeface="Times New Roman" panose="02020603050405020304" pitchFamily="18" charset="0"/>
              </a:rPr>
              <a:t>Получение пособия </a:t>
            </a:r>
          </a:p>
          <a:p>
            <a:pPr algn="ctr" eaLnBrk="0" hangingPunct="0">
              <a:defRPr/>
            </a:pPr>
            <a:r>
              <a:rPr lang="ru-RU" sz="1200" dirty="0">
                <a:solidFill>
                  <a:schemeClr val="tx2">
                    <a:lumMod val="50000"/>
                  </a:schemeClr>
                </a:solidFill>
                <a:latin typeface="Times New Roman" panose="02020603050405020304" pitchFamily="18" charset="0"/>
                <a:cs typeface="Times New Roman" panose="02020603050405020304" pitchFamily="18" charset="0"/>
              </a:rPr>
              <a:t>по временной нетрудоспособности выбранным способом ( карта, банковский счёт, почтовый перевод)</a:t>
            </a:r>
            <a:endParaRPr lang="ru-RU" sz="12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460375" y="4654550"/>
            <a:ext cx="4899025" cy="830263"/>
          </a:xfrm>
          <a:prstGeom prst="rect">
            <a:avLst/>
          </a:prstGeom>
          <a:solidFill>
            <a:schemeClr val="bg1">
              <a:lumMod val="95000"/>
            </a:schemeClr>
          </a:solidFill>
          <a:ln w="38100">
            <a:solidFill>
              <a:schemeClr val="accent1">
                <a:lumMod val="40000"/>
                <a:lumOff val="60000"/>
              </a:schemeClr>
            </a:solidFill>
          </a:ln>
        </p:spPr>
        <p:txBody>
          <a:bodyPr>
            <a:spAutoFit/>
          </a:bodyPr>
          <a:lstStyle/>
          <a:p>
            <a:pPr algn="ctr" eaLnBrk="0" hangingPunct="0">
              <a:defRPr/>
            </a:pPr>
            <a:r>
              <a:rPr lang="ru-RU" sz="1200" b="1" dirty="0">
                <a:solidFill>
                  <a:srgbClr val="C00000"/>
                </a:solidFill>
                <a:latin typeface="Times New Roman" panose="02020603050405020304" pitchFamily="18" charset="0"/>
                <a:cs typeface="Times New Roman" panose="02020603050405020304" pitchFamily="18" charset="0"/>
              </a:rPr>
              <a:t>Что делает страхователь: </a:t>
            </a:r>
          </a:p>
          <a:p>
            <a:pPr algn="ctr" eaLnBrk="0" hangingPunct="0">
              <a:defRPr/>
            </a:pPr>
            <a:r>
              <a:rPr lang="ru-RU" sz="1200" dirty="0">
                <a:latin typeface="Times New Roman" panose="02020603050405020304" pitchFamily="18" charset="0"/>
                <a:cs typeface="Times New Roman" panose="02020603050405020304" pitchFamily="18" charset="0"/>
              </a:rPr>
              <a:t>работодатель направляет в ФСС реестры с перечнем застрахованных лиц и сведений, необходимых для назначения пособия по временной нетрудоспособности </a:t>
            </a:r>
            <a:endParaRPr lang="ru-RU" sz="12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446088" y="5557838"/>
            <a:ext cx="4899025" cy="1201737"/>
          </a:xfrm>
          <a:prstGeom prst="rect">
            <a:avLst/>
          </a:prstGeom>
          <a:solidFill>
            <a:schemeClr val="bg1">
              <a:lumMod val="95000"/>
            </a:schemeClr>
          </a:solidFill>
          <a:ln w="38100">
            <a:solidFill>
              <a:schemeClr val="tx2">
                <a:lumMod val="20000"/>
                <a:lumOff val="80000"/>
              </a:schemeClr>
            </a:solidFill>
          </a:ln>
        </p:spPr>
        <p:txBody>
          <a:bodyPr>
            <a:spAutoFit/>
          </a:bodyPr>
          <a:lstStyle/>
          <a:p>
            <a:pPr algn="ctr" eaLnBrk="0" hangingPunct="0">
              <a:defRPr/>
            </a:pPr>
            <a:r>
              <a:rPr lang="ru-RU" sz="1200" b="1" dirty="0">
                <a:solidFill>
                  <a:srgbClr val="C00000"/>
                </a:solidFill>
                <a:latin typeface="Times New Roman" panose="02020603050405020304" pitchFamily="18" charset="0"/>
                <a:cs typeface="Times New Roman" panose="02020603050405020304" pitchFamily="18" charset="0"/>
              </a:rPr>
              <a:t>Что делает Фонд: </a:t>
            </a:r>
          </a:p>
          <a:p>
            <a:pPr algn="ctr" eaLnBrk="0" hangingPunct="0">
              <a:defRPr/>
            </a:pPr>
            <a:r>
              <a:rPr lang="ru-RU" sz="1200" dirty="0">
                <a:latin typeface="Times New Roman" panose="02020603050405020304" pitchFamily="18" charset="0"/>
                <a:cs typeface="Times New Roman" panose="02020603050405020304" pitchFamily="18" charset="0"/>
              </a:rPr>
              <a:t>Фонд осуществляет идентификацию застрахованных лиц, указанных в перечень, и проверку факта их трудоустройства у страхователя, в том числе, по СНИЛС, посредством направления запроса в информационную систему Пенсионного фонда РФ. Передает данные о застрахованных лицах и уполномоченную медицинскую организацию</a:t>
            </a:r>
            <a:endParaRPr lang="ru-RU" sz="12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5743575" y="3648075"/>
            <a:ext cx="2767013" cy="1570038"/>
          </a:xfrm>
          <a:prstGeom prst="rect">
            <a:avLst/>
          </a:prstGeom>
          <a:solidFill>
            <a:schemeClr val="bg1">
              <a:lumMod val="95000"/>
            </a:schemeClr>
          </a:solidFill>
          <a:ln w="38100">
            <a:solidFill>
              <a:schemeClr val="tx2">
                <a:lumMod val="20000"/>
                <a:lumOff val="80000"/>
              </a:schemeClr>
            </a:solidFill>
          </a:ln>
        </p:spPr>
        <p:txBody>
          <a:bodyPr>
            <a:spAutoFit/>
          </a:bodyPr>
          <a:lstStyle/>
          <a:p>
            <a:pPr algn="ctr" eaLnBrk="0" hangingPunct="0">
              <a:defRPr/>
            </a:pPr>
            <a:r>
              <a:rPr lang="ru-RU" sz="1200" b="1" dirty="0">
                <a:solidFill>
                  <a:srgbClr val="C00000"/>
                </a:solidFill>
                <a:latin typeface="Times New Roman" panose="02020603050405020304" pitchFamily="18" charset="0"/>
                <a:cs typeface="Times New Roman" panose="02020603050405020304" pitchFamily="18" charset="0"/>
              </a:rPr>
              <a:t>Как дистанционно получить электронный больничный лист: </a:t>
            </a:r>
          </a:p>
          <a:p>
            <a:pPr algn="ctr" eaLnBrk="0" hangingPunct="0">
              <a:defRPr/>
            </a:pPr>
            <a:r>
              <a:rPr lang="ru-RU" sz="1200" dirty="0">
                <a:latin typeface="Times New Roman" panose="02020603050405020304" pitchFamily="18" charset="0"/>
                <a:cs typeface="Times New Roman" panose="02020603050405020304" pitchFamily="18" charset="0"/>
              </a:rPr>
              <a:t>Необходимо сообщить работодателю по телефону, смс, по электронной почте или любым способом, исключающим личное присутствие, о намерении получить ЭЛН в случае карантина</a:t>
            </a:r>
            <a:endParaRPr lang="ru-RU" sz="12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5743575" y="5475288"/>
            <a:ext cx="2722563" cy="1201737"/>
          </a:xfrm>
          <a:prstGeom prst="rect">
            <a:avLst/>
          </a:prstGeom>
          <a:solidFill>
            <a:schemeClr val="bg1">
              <a:lumMod val="95000"/>
            </a:schemeClr>
          </a:solidFill>
          <a:ln w="38100">
            <a:solidFill>
              <a:schemeClr val="tx2">
                <a:lumMod val="20000"/>
                <a:lumOff val="80000"/>
              </a:schemeClr>
            </a:solidFill>
          </a:ln>
        </p:spPr>
        <p:txBody>
          <a:bodyPr>
            <a:spAutoFit/>
          </a:bodyPr>
          <a:lstStyle/>
          <a:p>
            <a:pPr algn="ctr" eaLnBrk="0" hangingPunct="0">
              <a:defRPr/>
            </a:pPr>
            <a:r>
              <a:rPr lang="ru-RU" sz="1200" b="1" dirty="0">
                <a:solidFill>
                  <a:srgbClr val="C00000"/>
                </a:solidFill>
                <a:latin typeface="Times New Roman" panose="02020603050405020304" pitchFamily="18" charset="0"/>
                <a:cs typeface="Times New Roman" panose="02020603050405020304" pitchFamily="18" charset="0"/>
              </a:rPr>
              <a:t>Кто оплачивает ЭЛН: </a:t>
            </a:r>
          </a:p>
          <a:p>
            <a:pPr algn="ctr" eaLnBrk="0" hangingPunct="0">
              <a:defRPr/>
            </a:pPr>
            <a:r>
              <a:rPr lang="ru-RU" sz="1200" dirty="0">
                <a:latin typeface="Times New Roman" panose="02020603050405020304" pitchFamily="18" charset="0"/>
                <a:cs typeface="Times New Roman" panose="02020603050405020304" pitchFamily="18" charset="0"/>
              </a:rPr>
              <a:t>Больничный лист </a:t>
            </a:r>
            <a:r>
              <a:rPr lang="ru-RU" sz="1200" u="sng" dirty="0">
                <a:latin typeface="Times New Roman" panose="02020603050405020304" pitchFamily="18" charset="0"/>
                <a:cs typeface="Times New Roman" panose="02020603050405020304" pitchFamily="18" charset="0"/>
              </a:rPr>
              <a:t>по временным правилам оплачивает Фонд социального страхования РФ в течение 7 дней за весь период временной нетрудоспособности</a:t>
            </a:r>
            <a:endParaRPr lang="ru-RU" sz="1200" u="sng"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1103313" y="-188913"/>
            <a:ext cx="8053387" cy="822326"/>
          </a:xfrm>
          <a:prstGeom prst="rect">
            <a:avLst/>
          </a:prstGeom>
          <a:noFill/>
          <a:ln w="9525">
            <a:noFill/>
            <a:miter lim="800000"/>
            <a:headEnd/>
            <a:tailEnd/>
          </a:ln>
        </p:spPr>
        <p:txBody>
          <a:bodyPr tIns="55080" anchor="ctr"/>
          <a:lstStyle/>
          <a:p>
            <a:pPr algn="just" defTabSz="449263" eaLnBrk="0" hangingPunct="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altLang="ru-RU" sz="1400" b="1">
              <a:solidFill>
                <a:schemeClr val="tx2"/>
              </a:solidFill>
              <a:latin typeface="Times New Roman" pitchFamily="18" charset="0"/>
              <a:cs typeface="Times New Roman" pitchFamily="18" charset="0"/>
            </a:endParaRPr>
          </a:p>
          <a:p>
            <a:pPr defTabSz="449263" eaLnBrk="0" hangingPunct="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ru-RU" sz="1200" b="1">
                <a:solidFill>
                  <a:srgbClr val="FF0000"/>
                </a:solidFill>
                <a:latin typeface="Times New Roman" pitchFamily="18" charset="0"/>
                <a:cs typeface="Times New Roman" pitchFamily="18" charset="0"/>
              </a:rPr>
              <a:t>ОФИЦИАЛЬНЫЙ САЙТ ИРКУТСКОГО РЕГИОНАЛЬНОГО ОТДЕЛЕНИЯ ФСС РФ: </a:t>
            </a:r>
            <a:r>
              <a:rPr lang="en-US" altLang="ru-RU" sz="2000" b="1">
                <a:solidFill>
                  <a:srgbClr val="FF0000"/>
                </a:solidFill>
                <a:latin typeface="Times New Roman" pitchFamily="18" charset="0"/>
                <a:cs typeface="Times New Roman" pitchFamily="18" charset="0"/>
              </a:rPr>
              <a:t>r38.fss.ru</a:t>
            </a:r>
            <a:endParaRPr lang="ru-RU" altLang="ru-RU" sz="2000" b="1">
              <a:solidFill>
                <a:schemeClr val="tx2"/>
              </a:solidFill>
              <a:latin typeface="Times New Roman" pitchFamily="18" charset="0"/>
              <a:cs typeface="Times New Roman" pitchFamily="18" charset="0"/>
            </a:endParaRPr>
          </a:p>
        </p:txBody>
      </p:sp>
      <p:grpSp>
        <p:nvGrpSpPr>
          <p:cNvPr id="20482" name="Группа 21"/>
          <p:cNvGrpSpPr>
            <a:grpSpLocks/>
          </p:cNvGrpSpPr>
          <p:nvPr/>
        </p:nvGrpSpPr>
        <p:grpSpPr bwMode="auto">
          <a:xfrm>
            <a:off x="-26988" y="168275"/>
            <a:ext cx="9144001" cy="785813"/>
            <a:chOff x="0" y="131763"/>
            <a:chExt cx="9144000" cy="785812"/>
          </a:xfrm>
        </p:grpSpPr>
        <p:sp>
          <p:nvSpPr>
            <p:cNvPr id="20490" name="Line 16"/>
            <p:cNvSpPr>
              <a:spLocks noChangeShapeType="1"/>
            </p:cNvSpPr>
            <p:nvPr/>
          </p:nvSpPr>
          <p:spPr bwMode="auto">
            <a:xfrm>
              <a:off x="0" y="622300"/>
              <a:ext cx="9144000" cy="0"/>
            </a:xfrm>
            <a:prstGeom prst="line">
              <a:avLst/>
            </a:prstGeom>
            <a:noFill/>
            <a:ln w="19050">
              <a:solidFill>
                <a:srgbClr val="7AA5D4"/>
              </a:solidFill>
              <a:round/>
              <a:headEnd/>
              <a:tailEnd/>
            </a:ln>
          </p:spPr>
          <p:txBody>
            <a:bodyPr/>
            <a:lstStyle/>
            <a:p>
              <a:endParaRPr lang="ru-RU"/>
            </a:p>
          </p:txBody>
        </p:sp>
        <p:sp>
          <p:nvSpPr>
            <p:cNvPr id="20491" name="Line 16"/>
            <p:cNvSpPr>
              <a:spLocks noChangeShapeType="1"/>
            </p:cNvSpPr>
            <p:nvPr/>
          </p:nvSpPr>
          <p:spPr bwMode="auto">
            <a:xfrm>
              <a:off x="0" y="692150"/>
              <a:ext cx="9144000" cy="0"/>
            </a:xfrm>
            <a:prstGeom prst="line">
              <a:avLst/>
            </a:prstGeom>
            <a:noFill/>
            <a:ln w="19050">
              <a:solidFill>
                <a:srgbClr val="7AA5D4"/>
              </a:solidFill>
              <a:round/>
              <a:headEnd/>
              <a:tailEnd/>
            </a:ln>
          </p:spPr>
          <p:txBody>
            <a:bodyPr/>
            <a:lstStyle/>
            <a:p>
              <a:endParaRPr lang="ru-RU"/>
            </a:p>
          </p:txBody>
        </p:sp>
        <p:pic>
          <p:nvPicPr>
            <p:cNvPr id="20492" name="Picture 2" descr="Logo1_color_CMYK"/>
            <p:cNvPicPr>
              <a:picLocks noChangeAspect="1" noChangeArrowheads="1"/>
            </p:cNvPicPr>
            <p:nvPr/>
          </p:nvPicPr>
          <p:blipFill>
            <a:blip r:embed="rId2">
              <a:clrChange>
                <a:clrFrom>
                  <a:srgbClr val="FEFDFB"/>
                </a:clrFrom>
                <a:clrTo>
                  <a:srgbClr val="FEFDFB">
                    <a:alpha val="0"/>
                  </a:srgbClr>
                </a:clrTo>
              </a:clrChange>
            </a:blip>
            <a:srcRect/>
            <a:stretch>
              <a:fillRect/>
            </a:stretch>
          </p:blipFill>
          <p:spPr bwMode="auto">
            <a:xfrm>
              <a:off x="211138" y="131763"/>
              <a:ext cx="879475" cy="785812"/>
            </a:xfrm>
            <a:prstGeom prst="rect">
              <a:avLst/>
            </a:prstGeom>
            <a:solidFill>
              <a:schemeClr val="bg1"/>
            </a:solidFill>
            <a:ln w="9525">
              <a:noFill/>
              <a:miter lim="800000"/>
              <a:headEnd/>
              <a:tailEnd/>
            </a:ln>
          </p:spPr>
        </p:pic>
      </p:grpSp>
      <p:pic>
        <p:nvPicPr>
          <p:cNvPr id="20483" name="Рисунок 11"/>
          <p:cNvPicPr>
            <a:picLocks noChangeAspect="1"/>
          </p:cNvPicPr>
          <p:nvPr/>
        </p:nvPicPr>
        <p:blipFill>
          <a:blip r:embed="rId3"/>
          <a:srcRect r="38184"/>
          <a:stretch>
            <a:fillRect/>
          </a:stretch>
        </p:blipFill>
        <p:spPr bwMode="auto">
          <a:xfrm>
            <a:off x="6350" y="1417638"/>
            <a:ext cx="2827338" cy="2192337"/>
          </a:xfrm>
          <a:prstGeom prst="rect">
            <a:avLst/>
          </a:prstGeom>
          <a:noFill/>
          <a:ln w="9525">
            <a:noFill/>
            <a:miter lim="800000"/>
            <a:headEnd/>
            <a:tailEnd/>
          </a:ln>
        </p:spPr>
      </p:pic>
      <p:pic>
        <p:nvPicPr>
          <p:cNvPr id="20484" name="Рисунок 12"/>
          <p:cNvPicPr>
            <a:picLocks noChangeAspect="1"/>
          </p:cNvPicPr>
          <p:nvPr/>
        </p:nvPicPr>
        <p:blipFill>
          <a:blip r:embed="rId4"/>
          <a:srcRect r="37001" b="9630"/>
          <a:stretch>
            <a:fillRect/>
          </a:stretch>
        </p:blipFill>
        <p:spPr bwMode="auto">
          <a:xfrm>
            <a:off x="6235700" y="1633538"/>
            <a:ext cx="2881313" cy="1976437"/>
          </a:xfrm>
          <a:prstGeom prst="rect">
            <a:avLst/>
          </a:prstGeom>
          <a:noFill/>
          <a:ln w="9525">
            <a:noFill/>
            <a:miter lim="800000"/>
            <a:headEnd/>
            <a:tailEnd/>
          </a:ln>
        </p:spPr>
      </p:pic>
      <p:pic>
        <p:nvPicPr>
          <p:cNvPr id="20485" name="Рисунок 13"/>
          <p:cNvPicPr>
            <a:picLocks noChangeAspect="1"/>
          </p:cNvPicPr>
          <p:nvPr/>
        </p:nvPicPr>
        <p:blipFill>
          <a:blip r:embed="rId5"/>
          <a:srcRect/>
          <a:stretch>
            <a:fillRect/>
          </a:stretch>
        </p:blipFill>
        <p:spPr bwMode="auto">
          <a:xfrm>
            <a:off x="2676525" y="733425"/>
            <a:ext cx="3600450" cy="2649538"/>
          </a:xfrm>
          <a:prstGeom prst="rect">
            <a:avLst/>
          </a:prstGeom>
          <a:noFill/>
          <a:ln w="9525">
            <a:noFill/>
            <a:miter lim="800000"/>
            <a:headEnd/>
            <a:tailEnd/>
          </a:ln>
        </p:spPr>
      </p:pic>
      <p:sp>
        <p:nvSpPr>
          <p:cNvPr id="16" name="TextBox 15"/>
          <p:cNvSpPr txBox="1"/>
          <p:nvPr/>
        </p:nvSpPr>
        <p:spPr>
          <a:xfrm>
            <a:off x="6156325" y="1074738"/>
            <a:ext cx="3168650" cy="554037"/>
          </a:xfrm>
          <a:prstGeom prst="rect">
            <a:avLst/>
          </a:prstGeom>
          <a:noFill/>
        </p:spPr>
        <p:txBody>
          <a:bodyPr>
            <a:spAutoFit/>
          </a:bodyPr>
          <a:lstStyle/>
          <a:p>
            <a:pPr eaLnBrk="0" hangingPunct="0">
              <a:defRPr/>
            </a:pPr>
            <a:r>
              <a:rPr lang="ru-RU" sz="1450" b="1" dirty="0">
                <a:solidFill>
                  <a:srgbClr val="C00000"/>
                </a:solidFill>
                <a:latin typeface="Times New Roman" panose="02020603050405020304" pitchFamily="18" charset="0"/>
                <a:cs typeface="Times New Roman" panose="02020603050405020304" pitchFamily="18" charset="0"/>
              </a:rPr>
              <a:t>Раздел «БОЛЬНИЧНЫЙ ПО КАРАНТИНУ ГРАЖДАНАМ 65+»</a:t>
            </a:r>
            <a:endParaRPr lang="ru-RU" sz="1450" b="1"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85775" y="946150"/>
            <a:ext cx="3167063" cy="538163"/>
          </a:xfrm>
          <a:prstGeom prst="rect">
            <a:avLst/>
          </a:prstGeom>
          <a:noFill/>
        </p:spPr>
        <p:txBody>
          <a:bodyPr>
            <a:spAutoFit/>
          </a:bodyPr>
          <a:lstStyle/>
          <a:p>
            <a:pPr eaLnBrk="0" hangingPunct="0">
              <a:defRPr/>
            </a:pPr>
            <a:r>
              <a:rPr lang="ru-RU" sz="1450" b="1" dirty="0">
                <a:solidFill>
                  <a:srgbClr val="C00000"/>
                </a:solidFill>
                <a:latin typeface="Times New Roman" panose="02020603050405020304" pitchFamily="18" charset="0"/>
                <a:cs typeface="Times New Roman" panose="02020603050405020304" pitchFamily="18" charset="0"/>
              </a:rPr>
              <a:t>Раздел «КАРАНТИН </a:t>
            </a:r>
            <a:br>
              <a:rPr lang="ru-RU" sz="1450" b="1" dirty="0">
                <a:solidFill>
                  <a:srgbClr val="C00000"/>
                </a:solidFill>
                <a:latin typeface="Times New Roman" panose="02020603050405020304" pitchFamily="18" charset="0"/>
                <a:cs typeface="Times New Roman" panose="02020603050405020304" pitchFamily="18" charset="0"/>
              </a:rPr>
            </a:br>
            <a:r>
              <a:rPr lang="ru-RU" sz="1450" b="1" dirty="0">
                <a:solidFill>
                  <a:srgbClr val="C00000"/>
                </a:solidFill>
                <a:latin typeface="Times New Roman" panose="02020603050405020304" pitchFamily="18" charset="0"/>
                <a:cs typeface="Times New Roman" panose="02020603050405020304" pitchFamily="18" charset="0"/>
              </a:rPr>
              <a:t>ПО КОРОНАВИРУСУ»</a:t>
            </a:r>
            <a:endParaRPr lang="ru-RU" sz="1450" b="1" dirty="0">
              <a:solidFill>
                <a:srgbClr val="C0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85725" y="3778250"/>
            <a:ext cx="4459288" cy="2862263"/>
          </a:xfrm>
          <a:prstGeom prst="rect">
            <a:avLst/>
          </a:prstGeom>
          <a:solidFill>
            <a:schemeClr val="accent3">
              <a:lumMod val="20000"/>
              <a:lumOff val="80000"/>
            </a:schemeClr>
          </a:solidFill>
        </p:spPr>
        <p:txBody>
          <a:bodyPr>
            <a:spAutoFit/>
          </a:bodyPr>
          <a:lstStyle/>
          <a:p>
            <a:pPr marL="285750" indent="-285750" eaLnBrk="0" hangingPunct="0">
              <a:buFont typeface="Wingdings" panose="05000000000000000000" pitchFamily="2" charset="2"/>
              <a:buChar char="ü"/>
              <a:defRPr/>
            </a:pPr>
            <a:r>
              <a:rPr lang="ru-RU" b="1" dirty="0">
                <a:solidFill>
                  <a:schemeClr val="accent1">
                    <a:lumMod val="75000"/>
                  </a:schemeClr>
                </a:solidFill>
                <a:latin typeface="Times New Roman" panose="02020603050405020304" pitchFamily="18" charset="0"/>
                <a:cs typeface="Times New Roman" panose="02020603050405020304" pitchFamily="18" charset="0"/>
              </a:rPr>
              <a:t>нормативно-правовые документы;</a:t>
            </a:r>
          </a:p>
          <a:p>
            <a:pPr marL="285750" indent="-285750" eaLnBrk="0" hangingPunct="0">
              <a:buFont typeface="Wingdings" panose="05000000000000000000" pitchFamily="2" charset="2"/>
              <a:buChar char="ü"/>
              <a:defRPr/>
            </a:pPr>
            <a:r>
              <a:rPr lang="ru-RU" b="1" dirty="0">
                <a:solidFill>
                  <a:schemeClr val="accent1">
                    <a:lumMod val="75000"/>
                  </a:schemeClr>
                </a:solidFill>
                <a:latin typeface="Times New Roman" panose="02020603050405020304" pitchFamily="18" charset="0"/>
                <a:cs typeface="Times New Roman" panose="02020603050405020304" pitchFamily="18" charset="0"/>
              </a:rPr>
              <a:t>инструкции по нормативно-правовым документам; </a:t>
            </a:r>
          </a:p>
          <a:p>
            <a:pPr marL="285750" indent="-285750" eaLnBrk="0" hangingPunct="0">
              <a:buFont typeface="Wingdings" panose="05000000000000000000" pitchFamily="2" charset="2"/>
              <a:buChar char="ü"/>
              <a:defRPr/>
            </a:pPr>
            <a:r>
              <a:rPr lang="ru-RU" b="1" dirty="0">
                <a:solidFill>
                  <a:schemeClr val="accent1">
                    <a:lumMod val="75000"/>
                  </a:schemeClr>
                </a:solidFill>
                <a:latin typeface="Times New Roman" panose="02020603050405020304" pitchFamily="18" charset="0"/>
                <a:cs typeface="Times New Roman" panose="02020603050405020304" pitchFamily="18" charset="0"/>
              </a:rPr>
              <a:t>ответы на часто задаваемые вопросы;</a:t>
            </a:r>
          </a:p>
          <a:p>
            <a:pPr marL="285750" indent="-285750" eaLnBrk="0" hangingPunct="0">
              <a:buFont typeface="Wingdings" panose="05000000000000000000" pitchFamily="2" charset="2"/>
              <a:buChar char="ü"/>
              <a:defRPr/>
            </a:pPr>
            <a:r>
              <a:rPr lang="ru-RU" b="1" dirty="0">
                <a:solidFill>
                  <a:schemeClr val="accent1">
                    <a:lumMod val="75000"/>
                  </a:schemeClr>
                </a:solidFill>
                <a:latin typeface="Times New Roman" panose="02020603050405020304" pitchFamily="18" charset="0"/>
                <a:cs typeface="Times New Roman" panose="02020603050405020304" pitchFamily="18" charset="0"/>
              </a:rPr>
              <a:t>видеоролики;</a:t>
            </a:r>
          </a:p>
          <a:p>
            <a:pPr marL="285750" indent="-285750" eaLnBrk="0" hangingPunct="0">
              <a:buFont typeface="Wingdings" panose="05000000000000000000" pitchFamily="2" charset="2"/>
              <a:buChar char="ü"/>
              <a:defRPr/>
            </a:pPr>
            <a:r>
              <a:rPr lang="ru-RU" b="1" dirty="0">
                <a:solidFill>
                  <a:schemeClr val="accent1">
                    <a:lumMod val="75000"/>
                  </a:schemeClr>
                </a:solidFill>
                <a:latin typeface="Times New Roman" panose="02020603050405020304" pitchFamily="18" charset="0"/>
                <a:cs typeface="Times New Roman" panose="02020603050405020304" pitchFamily="18" charset="0"/>
              </a:rPr>
              <a:t>полиграфическая информационно-разъяснительная продукция.</a:t>
            </a:r>
          </a:p>
          <a:p>
            <a:pPr eaLnBrk="0" hangingPunct="0">
              <a:defRPr/>
            </a:pPr>
            <a:r>
              <a:rPr lang="ru-RU" dirty="0">
                <a:cs typeface="Arial" panose="020B0604020202020204" pitchFamily="34" charset="0"/>
              </a:rPr>
              <a:t> </a:t>
            </a:r>
          </a:p>
          <a:p>
            <a:pPr algn="ctr" eaLnBrk="0" hangingPunct="0">
              <a:defRPr/>
            </a:pPr>
            <a:r>
              <a:rPr lang="ru-RU" b="1" dirty="0">
                <a:solidFill>
                  <a:schemeClr val="accent1">
                    <a:lumMod val="75000"/>
                  </a:schemeClr>
                </a:solidFill>
                <a:latin typeface="Times New Roman" panose="02020603050405020304" pitchFamily="18" charset="0"/>
                <a:cs typeface="Times New Roman" panose="02020603050405020304" pitchFamily="18" charset="0"/>
              </a:rPr>
              <a:t>ТЕЛЕФОН ГОРЯЧЕЙ ЛИНИИ: </a:t>
            </a:r>
          </a:p>
          <a:p>
            <a:pPr algn="ctr" eaLnBrk="0" hangingPunct="0">
              <a:defRPr/>
            </a:pPr>
            <a:r>
              <a:rPr lang="ru-RU" b="1" dirty="0">
                <a:solidFill>
                  <a:srgbClr val="FF0000"/>
                </a:solidFill>
                <a:latin typeface="Times New Roman" panose="02020603050405020304" pitchFamily="18" charset="0"/>
                <a:cs typeface="Times New Roman" panose="02020603050405020304" pitchFamily="18" charset="0"/>
              </a:rPr>
              <a:t>8 (3952) 25-96-69</a:t>
            </a:r>
            <a:endParaRPr lang="ru-RU" dirty="0">
              <a:cs typeface="Arial" panose="020B0604020202020204" pitchFamily="34" charset="0"/>
            </a:endParaRPr>
          </a:p>
        </p:txBody>
      </p:sp>
      <p:sp>
        <p:nvSpPr>
          <p:cNvPr id="19" name="TextBox 18"/>
          <p:cNvSpPr txBox="1"/>
          <p:nvPr/>
        </p:nvSpPr>
        <p:spPr>
          <a:xfrm>
            <a:off x="4824413" y="3778250"/>
            <a:ext cx="4292600" cy="2862263"/>
          </a:xfrm>
          <a:prstGeom prst="rect">
            <a:avLst/>
          </a:prstGeom>
          <a:solidFill>
            <a:schemeClr val="bg1">
              <a:lumMod val="95000"/>
            </a:schemeClr>
          </a:solidFill>
        </p:spPr>
        <p:txBody>
          <a:bodyPr>
            <a:spAutoFit/>
          </a:bodyPr>
          <a:lstStyle/>
          <a:p>
            <a:pPr marL="285750" indent="-285750" eaLnBrk="0" hangingPunct="0">
              <a:buFont typeface="Wingdings" panose="05000000000000000000" pitchFamily="2" charset="2"/>
              <a:buChar char="ü"/>
              <a:defRPr/>
            </a:pPr>
            <a:r>
              <a:rPr lang="ru-RU" b="1" dirty="0">
                <a:solidFill>
                  <a:schemeClr val="accent1">
                    <a:lumMod val="75000"/>
                  </a:schemeClr>
                </a:solidFill>
                <a:latin typeface="Times New Roman" panose="02020603050405020304" pitchFamily="18" charset="0"/>
                <a:cs typeface="Times New Roman" panose="02020603050405020304" pitchFamily="18" charset="0"/>
              </a:rPr>
              <a:t>нормативно-правовые документы;</a:t>
            </a:r>
          </a:p>
          <a:p>
            <a:pPr marL="285750" indent="-285750" eaLnBrk="0" hangingPunct="0">
              <a:buFont typeface="Wingdings" panose="05000000000000000000" pitchFamily="2" charset="2"/>
              <a:buChar char="ü"/>
              <a:defRPr/>
            </a:pPr>
            <a:r>
              <a:rPr lang="ru-RU" b="1" dirty="0">
                <a:solidFill>
                  <a:schemeClr val="accent1">
                    <a:lumMod val="75000"/>
                  </a:schemeClr>
                </a:solidFill>
                <a:latin typeface="Times New Roman" panose="02020603050405020304" pitchFamily="18" charset="0"/>
                <a:cs typeface="Times New Roman" panose="02020603050405020304" pitchFamily="18" charset="0"/>
              </a:rPr>
              <a:t>п</a:t>
            </a:r>
            <a:r>
              <a:rPr lang="ru-RU" b="1" dirty="0">
                <a:solidFill>
                  <a:schemeClr val="accent1">
                    <a:lumMod val="75000"/>
                  </a:schemeClr>
                </a:solidFill>
                <a:latin typeface="Times New Roman" panose="02020603050405020304" pitchFamily="18" charset="0"/>
                <a:cs typeface="Times New Roman" panose="02020603050405020304" pitchFamily="18" charset="0"/>
              </a:rPr>
              <a:t>амятки для работников и работодателей</a:t>
            </a:r>
          </a:p>
          <a:p>
            <a:pPr marL="285750" indent="-285750" eaLnBrk="0" hangingPunct="0">
              <a:buFont typeface="Wingdings" panose="05000000000000000000" pitchFamily="2" charset="2"/>
              <a:buChar char="ü"/>
              <a:defRPr/>
            </a:pPr>
            <a:r>
              <a:rPr lang="ru-RU" b="1" dirty="0">
                <a:solidFill>
                  <a:schemeClr val="accent1">
                    <a:lumMod val="75000"/>
                  </a:schemeClr>
                </a:solidFill>
                <a:latin typeface="Times New Roman" panose="02020603050405020304" pitchFamily="18" charset="0"/>
                <a:cs typeface="Times New Roman" panose="02020603050405020304" pitchFamily="18" charset="0"/>
              </a:rPr>
              <a:t>объявления для страхователей и застрахованных лиц. </a:t>
            </a:r>
            <a:endParaRPr lang="ru-RU" b="1" dirty="0">
              <a:solidFill>
                <a:schemeClr val="accent1">
                  <a:lumMod val="75000"/>
                </a:schemeClr>
              </a:solidFill>
              <a:latin typeface="Times New Roman" panose="02020603050405020304" pitchFamily="18" charset="0"/>
              <a:cs typeface="Times New Roman" panose="02020603050405020304" pitchFamily="18" charset="0"/>
            </a:endParaRPr>
          </a:p>
          <a:p>
            <a:pPr marL="285750" indent="-285750" eaLnBrk="0" hangingPunct="0">
              <a:buFont typeface="Wingdings" panose="05000000000000000000" pitchFamily="2" charset="2"/>
              <a:buChar char="ü"/>
              <a:defRPr/>
            </a:pPr>
            <a:endParaRPr lang="ru-RU" b="1" dirty="0">
              <a:solidFill>
                <a:schemeClr val="accent1">
                  <a:lumMod val="75000"/>
                </a:schemeClr>
              </a:solidFill>
              <a:latin typeface="Times New Roman" panose="02020603050405020304" pitchFamily="18" charset="0"/>
              <a:cs typeface="Times New Roman" panose="02020603050405020304" pitchFamily="18" charset="0"/>
            </a:endParaRPr>
          </a:p>
          <a:p>
            <a:pPr marL="285750" indent="-285750" eaLnBrk="0" hangingPunct="0">
              <a:buFont typeface="Wingdings" panose="05000000000000000000" pitchFamily="2" charset="2"/>
              <a:buChar char="ü"/>
              <a:defRPr/>
            </a:pPr>
            <a:endParaRPr lang="ru-RU" b="1" dirty="0">
              <a:solidFill>
                <a:schemeClr val="accent1">
                  <a:lumMod val="75000"/>
                </a:schemeClr>
              </a:solidFill>
              <a:latin typeface="Times New Roman" panose="02020603050405020304" pitchFamily="18" charset="0"/>
              <a:cs typeface="Times New Roman" panose="02020603050405020304" pitchFamily="18" charset="0"/>
            </a:endParaRPr>
          </a:p>
          <a:p>
            <a:pPr eaLnBrk="0" hangingPunct="0">
              <a:defRPr/>
            </a:pPr>
            <a:r>
              <a:rPr lang="ru-RU" dirty="0">
                <a:cs typeface="Arial" panose="020B0604020202020204" pitchFamily="34" charset="0"/>
              </a:rPr>
              <a:t> </a:t>
            </a:r>
          </a:p>
          <a:p>
            <a:pPr algn="ctr" eaLnBrk="0" hangingPunct="0">
              <a:defRPr/>
            </a:pPr>
            <a:r>
              <a:rPr lang="ru-RU" b="1" dirty="0">
                <a:solidFill>
                  <a:schemeClr val="accent1">
                    <a:lumMod val="75000"/>
                  </a:schemeClr>
                </a:solidFill>
                <a:latin typeface="Times New Roman" panose="02020603050405020304" pitchFamily="18" charset="0"/>
                <a:cs typeface="Times New Roman" panose="02020603050405020304" pitchFamily="18" charset="0"/>
              </a:rPr>
              <a:t>ТЕЛЕФОН ГОРЯЧЕЙ ЛИНИИ: </a:t>
            </a:r>
          </a:p>
          <a:p>
            <a:pPr algn="ctr" eaLnBrk="0" hangingPunct="0">
              <a:defRPr/>
            </a:pPr>
            <a:r>
              <a:rPr lang="ru-RU" b="1" dirty="0">
                <a:solidFill>
                  <a:srgbClr val="FF0000"/>
                </a:solidFill>
                <a:latin typeface="Times New Roman" panose="02020603050405020304" pitchFamily="18" charset="0"/>
                <a:cs typeface="Times New Roman" panose="02020603050405020304" pitchFamily="18" charset="0"/>
              </a:rPr>
              <a:t>8 (3952) 25-96-80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Группа 21"/>
          <p:cNvGrpSpPr>
            <a:grpSpLocks/>
          </p:cNvGrpSpPr>
          <p:nvPr/>
        </p:nvGrpSpPr>
        <p:grpSpPr bwMode="auto">
          <a:xfrm>
            <a:off x="-12700" y="314325"/>
            <a:ext cx="9144000" cy="785813"/>
            <a:chOff x="0" y="131763"/>
            <a:chExt cx="9144000" cy="785812"/>
          </a:xfrm>
        </p:grpSpPr>
        <p:sp>
          <p:nvSpPr>
            <p:cNvPr id="21511" name="Line 16"/>
            <p:cNvSpPr>
              <a:spLocks noChangeShapeType="1"/>
            </p:cNvSpPr>
            <p:nvPr/>
          </p:nvSpPr>
          <p:spPr bwMode="auto">
            <a:xfrm>
              <a:off x="0" y="622300"/>
              <a:ext cx="9144000" cy="0"/>
            </a:xfrm>
            <a:prstGeom prst="line">
              <a:avLst/>
            </a:prstGeom>
            <a:noFill/>
            <a:ln w="19050">
              <a:solidFill>
                <a:srgbClr val="7AA5D4"/>
              </a:solidFill>
              <a:round/>
              <a:headEnd/>
              <a:tailEnd/>
            </a:ln>
          </p:spPr>
          <p:txBody>
            <a:bodyPr/>
            <a:lstStyle/>
            <a:p>
              <a:endParaRPr lang="ru-RU"/>
            </a:p>
          </p:txBody>
        </p:sp>
        <p:sp>
          <p:nvSpPr>
            <p:cNvPr id="21512" name="Line 16"/>
            <p:cNvSpPr>
              <a:spLocks noChangeShapeType="1"/>
            </p:cNvSpPr>
            <p:nvPr/>
          </p:nvSpPr>
          <p:spPr bwMode="auto">
            <a:xfrm>
              <a:off x="0" y="692150"/>
              <a:ext cx="9144000" cy="0"/>
            </a:xfrm>
            <a:prstGeom prst="line">
              <a:avLst/>
            </a:prstGeom>
            <a:noFill/>
            <a:ln w="19050">
              <a:solidFill>
                <a:srgbClr val="7AA5D4"/>
              </a:solidFill>
              <a:round/>
              <a:headEnd/>
              <a:tailEnd/>
            </a:ln>
          </p:spPr>
          <p:txBody>
            <a:bodyPr/>
            <a:lstStyle/>
            <a:p>
              <a:endParaRPr lang="ru-RU"/>
            </a:p>
          </p:txBody>
        </p:sp>
        <p:pic>
          <p:nvPicPr>
            <p:cNvPr id="21513" name="Picture 2" descr="Logo1_color_CMYK"/>
            <p:cNvPicPr>
              <a:picLocks noChangeAspect="1" noChangeArrowheads="1"/>
            </p:cNvPicPr>
            <p:nvPr/>
          </p:nvPicPr>
          <p:blipFill>
            <a:blip r:embed="rId2">
              <a:clrChange>
                <a:clrFrom>
                  <a:srgbClr val="FEFDFB"/>
                </a:clrFrom>
                <a:clrTo>
                  <a:srgbClr val="FEFDFB">
                    <a:alpha val="0"/>
                  </a:srgbClr>
                </a:clrTo>
              </a:clrChange>
            </a:blip>
            <a:srcRect/>
            <a:stretch>
              <a:fillRect/>
            </a:stretch>
          </p:blipFill>
          <p:spPr bwMode="auto">
            <a:xfrm>
              <a:off x="211138" y="131763"/>
              <a:ext cx="879475" cy="785812"/>
            </a:xfrm>
            <a:prstGeom prst="rect">
              <a:avLst/>
            </a:prstGeom>
            <a:solidFill>
              <a:schemeClr val="bg1"/>
            </a:solidFill>
            <a:ln w="9525">
              <a:noFill/>
              <a:miter lim="800000"/>
              <a:headEnd/>
              <a:tailEnd/>
            </a:ln>
          </p:spPr>
        </p:pic>
      </p:grpSp>
      <p:sp>
        <p:nvSpPr>
          <p:cNvPr id="21506" name="Text Box 1"/>
          <p:cNvSpPr txBox="1">
            <a:spLocks noChangeArrowheads="1"/>
          </p:cNvSpPr>
          <p:nvPr/>
        </p:nvSpPr>
        <p:spPr bwMode="auto">
          <a:xfrm>
            <a:off x="1077913" y="96838"/>
            <a:ext cx="7883525" cy="560387"/>
          </a:xfrm>
          <a:prstGeom prst="rect">
            <a:avLst/>
          </a:prstGeom>
          <a:noFill/>
          <a:ln w="9525">
            <a:noFill/>
            <a:miter lim="800000"/>
            <a:headEnd/>
            <a:tailEnd/>
          </a:ln>
        </p:spPr>
        <p:txBody>
          <a:bodyPr tIns="55080" anchor="ctr"/>
          <a:lstStyle/>
          <a:p>
            <a:pPr defTabSz="449263" eaLnBrk="0" hangingPunct="0">
              <a:spcBef>
                <a:spcPct val="2000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1" lang="ru-RU" sz="1200" b="1">
                <a:solidFill>
                  <a:srgbClr val="FF0000"/>
                </a:solidFill>
                <a:latin typeface="Times New Roman" pitchFamily="18" charset="0"/>
                <a:cs typeface="Times New Roman" pitchFamily="18" charset="0"/>
              </a:rPr>
              <a:t>ФЕДЕРАЛЬНОЙ ЗАКОН ОТ 01.04.2020 Г. № 104-ФЗ «ОБ ОСОБЕННОСТЯХ ИСЧИСЛЕНИЯ ПОСОБИЙ ПО ВРЕМЕННОЙ НЕТРУДОСПОСОБНОСТИ И ОСУЩЕСТВЛЕНИЯ ЕЖЕМЕСЯЧНЫХ ВЫПЛАТ В СВЯЗИ С РОЖДЕНИЕМ (УСЫНОВЛЕНИЕМ) ПЕРВОГО ИЛИ ВТОРОГО РЕБЕНКА»</a:t>
            </a:r>
          </a:p>
          <a:p>
            <a:pPr defTabSz="449263" eaLnBrk="0" hangingPunct="0">
              <a:spcBef>
                <a:spcPct val="2000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1" lang="ru-RU" sz="1200" b="1">
                <a:solidFill>
                  <a:srgbClr val="FF0000"/>
                </a:solidFill>
                <a:latin typeface="Times New Roman" pitchFamily="18" charset="0"/>
                <a:cs typeface="Times New Roman" pitchFamily="18" charset="0"/>
              </a:rPr>
              <a:t>(ПЕРИОД  ДЕЙСТВИЯ  С 1 АПРЕЛЯ ПО 31 ДЕКАБРЯ 2020г.)</a:t>
            </a:r>
            <a:endParaRPr kumimoji="1" lang="ru-RU" sz="1200">
              <a:solidFill>
                <a:srgbClr val="FF0000"/>
              </a:solidFill>
              <a:latin typeface="Times New Roman" pitchFamily="18" charset="0"/>
              <a:cs typeface="Times New Roman" pitchFamily="18" charset="0"/>
            </a:endParaRPr>
          </a:p>
        </p:txBody>
      </p:sp>
      <p:pic>
        <p:nvPicPr>
          <p:cNvPr id="21507" name="Рисунок 6"/>
          <p:cNvPicPr>
            <a:picLocks noChangeAspect="1"/>
          </p:cNvPicPr>
          <p:nvPr/>
        </p:nvPicPr>
        <p:blipFill>
          <a:blip r:embed="rId3"/>
          <a:srcRect/>
          <a:stretch>
            <a:fillRect/>
          </a:stretch>
        </p:blipFill>
        <p:spPr bwMode="auto">
          <a:xfrm>
            <a:off x="6156325" y="4292600"/>
            <a:ext cx="2543175" cy="2016125"/>
          </a:xfrm>
          <a:prstGeom prst="rect">
            <a:avLst/>
          </a:prstGeom>
          <a:noFill/>
          <a:ln w="9525">
            <a:noFill/>
            <a:miter lim="800000"/>
            <a:headEnd/>
            <a:tailEnd/>
          </a:ln>
        </p:spPr>
      </p:pic>
      <p:pic>
        <p:nvPicPr>
          <p:cNvPr id="21508" name="Рисунок 9"/>
          <p:cNvPicPr>
            <a:picLocks noChangeAspect="1"/>
          </p:cNvPicPr>
          <p:nvPr/>
        </p:nvPicPr>
        <p:blipFill>
          <a:blip r:embed="rId4"/>
          <a:srcRect/>
          <a:stretch>
            <a:fillRect/>
          </a:stretch>
        </p:blipFill>
        <p:spPr bwMode="auto">
          <a:xfrm>
            <a:off x="103188" y="1169988"/>
            <a:ext cx="2460625" cy="2459037"/>
          </a:xfrm>
          <a:prstGeom prst="rect">
            <a:avLst/>
          </a:prstGeom>
          <a:noFill/>
          <a:ln w="9525">
            <a:noFill/>
            <a:miter lim="800000"/>
            <a:headEnd/>
            <a:tailEnd/>
          </a:ln>
        </p:spPr>
      </p:pic>
      <p:sp>
        <p:nvSpPr>
          <p:cNvPr id="16" name="TextBox 15"/>
          <p:cNvSpPr txBox="1"/>
          <p:nvPr/>
        </p:nvSpPr>
        <p:spPr>
          <a:xfrm>
            <a:off x="2586038" y="1357313"/>
            <a:ext cx="6113462" cy="2308225"/>
          </a:xfrm>
          <a:prstGeom prst="rect">
            <a:avLst/>
          </a:prstGeom>
          <a:solidFill>
            <a:schemeClr val="bg1">
              <a:lumMod val="95000"/>
            </a:schemeClr>
          </a:solidFill>
        </p:spPr>
        <p:txBody>
          <a:bodyPr>
            <a:spAutoFit/>
          </a:bodyPr>
          <a:lstStyle/>
          <a:p>
            <a:pPr marL="171450" indent="-171450" algn="just" eaLnBrk="0" hangingPunct="0">
              <a:buFont typeface="Wingdings" panose="05000000000000000000" pitchFamily="2" charset="2"/>
              <a:buChar char="ü"/>
              <a:defRPr/>
            </a:pPr>
            <a:r>
              <a:rPr lang="ru-RU" dirty="0">
                <a:latin typeface="Times New Roman" panose="02020603050405020304" pitchFamily="18" charset="0"/>
                <a:cs typeface="Times New Roman" panose="02020603050405020304" pitchFamily="18" charset="0"/>
              </a:rPr>
              <a:t> Размер </a:t>
            </a:r>
            <a:r>
              <a:rPr lang="ru-RU" dirty="0">
                <a:latin typeface="Times New Roman" panose="02020603050405020304" pitchFamily="18" charset="0"/>
                <a:cs typeface="Times New Roman" panose="02020603050405020304" pitchFamily="18" charset="0"/>
              </a:rPr>
              <a:t>пособия по временной нетрудоспособности за полный календарный месяц не может быть меньше минимального размера оплаты </a:t>
            </a:r>
            <a:r>
              <a:rPr lang="ru-RU" dirty="0">
                <a:latin typeface="Times New Roman" panose="02020603050405020304" pitchFamily="18" charset="0"/>
                <a:cs typeface="Times New Roman" panose="02020603050405020304" pitchFamily="18" charset="0"/>
              </a:rPr>
              <a:t>труда. </a:t>
            </a:r>
          </a:p>
          <a:p>
            <a:pPr marL="171450" indent="-171450" algn="just" eaLnBrk="0" hangingPunct="0">
              <a:buFont typeface="Wingdings" panose="05000000000000000000" pitchFamily="2" charset="2"/>
              <a:buChar char="ü"/>
              <a:defRPr/>
            </a:pPr>
            <a:r>
              <a:rPr lang="ru-RU" dirty="0">
                <a:latin typeface="Times New Roman" panose="02020603050405020304" pitchFamily="18" charset="0"/>
                <a:cs typeface="Times New Roman" panose="02020603050405020304" pitchFamily="18" charset="0"/>
              </a:rPr>
              <a:t> В районах </a:t>
            </a:r>
            <a:r>
              <a:rPr lang="ru-RU" dirty="0">
                <a:latin typeface="Times New Roman" panose="02020603050405020304" pitchFamily="18" charset="0"/>
                <a:cs typeface="Times New Roman" panose="02020603050405020304" pitchFamily="18" charset="0"/>
              </a:rPr>
              <a:t>и местностях, в которых </a:t>
            </a:r>
            <a:r>
              <a:rPr lang="ru-RU" dirty="0">
                <a:latin typeface="Times New Roman" panose="02020603050405020304" pitchFamily="18" charset="0"/>
                <a:cs typeface="Times New Roman" panose="02020603050405020304" pitchFamily="18" charset="0"/>
              </a:rPr>
              <a:t>применяются </a:t>
            </a:r>
            <a:r>
              <a:rPr lang="ru-RU" dirty="0">
                <a:latin typeface="Times New Roman" panose="02020603050405020304" pitchFamily="18" charset="0"/>
                <a:cs typeface="Times New Roman" panose="02020603050405020304" pitchFamily="18" charset="0"/>
              </a:rPr>
              <a:t>районные коэффициенты к заработной плате, минимальный размер оплаты труда для исчисления </a:t>
            </a:r>
            <a:r>
              <a:rPr lang="ru-RU" dirty="0">
                <a:latin typeface="Times New Roman" panose="02020603050405020304" pitchFamily="18" charset="0"/>
                <a:cs typeface="Times New Roman" panose="02020603050405020304" pitchFamily="18" charset="0"/>
              </a:rPr>
              <a:t>пособия по </a:t>
            </a:r>
            <a:r>
              <a:rPr lang="ru-RU" dirty="0">
                <a:latin typeface="Times New Roman" panose="02020603050405020304" pitchFamily="18" charset="0"/>
                <a:cs typeface="Times New Roman" panose="02020603050405020304" pitchFamily="18" charset="0"/>
              </a:rPr>
              <a:t>временной нетрудоспособности определяется с учетом этих коэффициентов. </a:t>
            </a:r>
            <a:endParaRPr lang="ru-RU"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468313" y="4146550"/>
            <a:ext cx="5472112" cy="2308225"/>
          </a:xfrm>
          <a:prstGeom prst="rect">
            <a:avLst/>
          </a:prstGeom>
          <a:solidFill>
            <a:schemeClr val="bg1">
              <a:lumMod val="95000"/>
            </a:schemeClr>
          </a:solidFill>
        </p:spPr>
        <p:txBody>
          <a:bodyPr>
            <a:spAutoFit/>
          </a:bodyPr>
          <a:lstStyle/>
          <a:p>
            <a:pPr marL="285750" indent="-285750" algn="just" eaLnBrk="0" hangingPunct="0">
              <a:buFont typeface="Wingdings" panose="05000000000000000000" pitchFamily="2" charset="2"/>
              <a:buChar char="ü"/>
              <a:defRPr/>
            </a:pPr>
            <a:r>
              <a:rPr lang="ru-RU" dirty="0">
                <a:latin typeface="Times New Roman" panose="02020603050405020304" pitchFamily="18" charset="0"/>
                <a:cs typeface="Times New Roman" panose="02020603050405020304" pitchFamily="18" charset="0"/>
              </a:rPr>
              <a:t>Если застрахованное лицо на момент наступления страхового случая (временная нетрудоспособность) работает на условиях неполного рабочего времени, размер пособия по временной нетрудоспособности, исчисленного исходя из МРОТ, определяется пропорционально продолжительности рабочего времени застрахованного лица</a:t>
            </a:r>
            <a:r>
              <a:rPr lang="ru-RU"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1090613" y="44450"/>
            <a:ext cx="8053387" cy="823913"/>
          </a:xfrm>
          <a:prstGeom prst="rect">
            <a:avLst/>
          </a:prstGeom>
          <a:noFill/>
          <a:ln w="9525">
            <a:noFill/>
            <a:miter lim="800000"/>
            <a:headEnd/>
            <a:tailEnd/>
          </a:ln>
        </p:spPr>
        <p:txBody>
          <a:bodyPr tIns="55080" anchor="ctr"/>
          <a:lstStyle/>
          <a:p>
            <a:pPr defTabSz="449263" eaLnBrk="0" hangingPunct="0">
              <a:lnSpc>
                <a:spcPct val="9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ru-RU" sz="1200" b="1">
                <a:solidFill>
                  <a:srgbClr val="FF0000"/>
                </a:solidFill>
                <a:latin typeface="Times New Roman" pitchFamily="18" charset="0"/>
                <a:cs typeface="Times New Roman" pitchFamily="18" charset="0"/>
              </a:rPr>
              <a:t>ФЕДЕРАЛЬНЫЙ ЗАКОН ОТ 01.04.2020 № 104-ФЗ «ОБ ОСОБЕННОСТЯХ ИСЧИСЛЕНИЯ ПОСОБИЙ ПО ВРЕМЕННОЙ НЕТРУДОСПОЛСОБНОСТИ И ОСУЩЕСТВЛЕНИЯ ЕЖЕМЕСЯЧНЫХ ВЫПЛАТ В СВЯЗИ С РОЖДЕНИЕМ (УСЫНОВЛЕНИЕМ) ПЕРВОГО ИЛИ ВТОРОГО РЕБЕНКА»</a:t>
            </a:r>
            <a:br>
              <a:rPr lang="ru-RU" altLang="ru-RU" sz="1200" b="1">
                <a:solidFill>
                  <a:srgbClr val="FF0000"/>
                </a:solidFill>
                <a:latin typeface="Times New Roman" pitchFamily="18" charset="0"/>
                <a:cs typeface="Times New Roman" pitchFamily="18" charset="0"/>
              </a:rPr>
            </a:br>
            <a:r>
              <a:rPr lang="ru-RU" altLang="ru-RU" sz="1200" b="1">
                <a:solidFill>
                  <a:srgbClr val="FF0000"/>
                </a:solidFill>
                <a:latin typeface="Times New Roman" pitchFamily="18" charset="0"/>
                <a:cs typeface="Times New Roman" pitchFamily="18" charset="0"/>
              </a:rPr>
              <a:t> (действует с 01.04.2020 г. по 31.12.2020 г.)</a:t>
            </a:r>
            <a:endParaRPr lang="ru-RU" altLang="ru-RU" sz="1200" b="1">
              <a:solidFill>
                <a:srgbClr val="191966"/>
              </a:solidFill>
              <a:latin typeface="Times New Roman" pitchFamily="18" charset="0"/>
              <a:cs typeface="Times New Roman" pitchFamily="18" charset="0"/>
            </a:endParaRPr>
          </a:p>
          <a:p>
            <a:pPr defTabSz="449263" eaLnBrk="0" hangingPunct="0">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ru-RU" sz="1200" b="1">
                <a:solidFill>
                  <a:srgbClr val="FF0000"/>
                </a:solidFill>
                <a:latin typeface="Times New Roman" pitchFamily="18" charset="0"/>
                <a:cs typeface="Times New Roman" pitchFamily="18" charset="0"/>
              </a:rPr>
              <a:t> </a:t>
            </a:r>
          </a:p>
        </p:txBody>
      </p:sp>
      <p:grpSp>
        <p:nvGrpSpPr>
          <p:cNvPr id="22530" name="Группа 21"/>
          <p:cNvGrpSpPr>
            <a:grpSpLocks/>
          </p:cNvGrpSpPr>
          <p:nvPr/>
        </p:nvGrpSpPr>
        <p:grpSpPr bwMode="auto">
          <a:xfrm>
            <a:off x="0" y="260350"/>
            <a:ext cx="9144000" cy="785813"/>
            <a:chOff x="0" y="131763"/>
            <a:chExt cx="9144000" cy="785812"/>
          </a:xfrm>
        </p:grpSpPr>
        <p:sp>
          <p:nvSpPr>
            <p:cNvPr id="22563" name="Line 16"/>
            <p:cNvSpPr>
              <a:spLocks noChangeShapeType="1"/>
            </p:cNvSpPr>
            <p:nvPr/>
          </p:nvSpPr>
          <p:spPr bwMode="auto">
            <a:xfrm>
              <a:off x="0" y="622300"/>
              <a:ext cx="9144000" cy="0"/>
            </a:xfrm>
            <a:prstGeom prst="line">
              <a:avLst/>
            </a:prstGeom>
            <a:noFill/>
            <a:ln w="19050">
              <a:solidFill>
                <a:srgbClr val="7AA5D4"/>
              </a:solidFill>
              <a:round/>
              <a:headEnd/>
              <a:tailEnd/>
            </a:ln>
          </p:spPr>
          <p:txBody>
            <a:bodyPr/>
            <a:lstStyle/>
            <a:p>
              <a:endParaRPr lang="ru-RU"/>
            </a:p>
          </p:txBody>
        </p:sp>
        <p:sp>
          <p:nvSpPr>
            <p:cNvPr id="22564" name="Line 16"/>
            <p:cNvSpPr>
              <a:spLocks noChangeShapeType="1"/>
            </p:cNvSpPr>
            <p:nvPr/>
          </p:nvSpPr>
          <p:spPr bwMode="auto">
            <a:xfrm>
              <a:off x="0" y="692150"/>
              <a:ext cx="9144000" cy="0"/>
            </a:xfrm>
            <a:prstGeom prst="line">
              <a:avLst/>
            </a:prstGeom>
            <a:noFill/>
            <a:ln w="19050">
              <a:solidFill>
                <a:srgbClr val="7AA5D4"/>
              </a:solidFill>
              <a:round/>
              <a:headEnd/>
              <a:tailEnd/>
            </a:ln>
          </p:spPr>
          <p:txBody>
            <a:bodyPr/>
            <a:lstStyle/>
            <a:p>
              <a:endParaRPr lang="ru-RU"/>
            </a:p>
          </p:txBody>
        </p:sp>
        <p:pic>
          <p:nvPicPr>
            <p:cNvPr id="22565" name="Picture 2" descr="Logo1_color_CMYK"/>
            <p:cNvPicPr>
              <a:picLocks noChangeAspect="1" noChangeArrowheads="1"/>
            </p:cNvPicPr>
            <p:nvPr/>
          </p:nvPicPr>
          <p:blipFill>
            <a:blip r:embed="rId3">
              <a:clrChange>
                <a:clrFrom>
                  <a:srgbClr val="FEFDFB"/>
                </a:clrFrom>
                <a:clrTo>
                  <a:srgbClr val="FEFDFB">
                    <a:alpha val="0"/>
                  </a:srgbClr>
                </a:clrTo>
              </a:clrChange>
            </a:blip>
            <a:srcRect/>
            <a:stretch>
              <a:fillRect/>
            </a:stretch>
          </p:blipFill>
          <p:spPr bwMode="auto">
            <a:xfrm>
              <a:off x="211138" y="131763"/>
              <a:ext cx="879475" cy="785812"/>
            </a:xfrm>
            <a:prstGeom prst="rect">
              <a:avLst/>
            </a:prstGeom>
            <a:solidFill>
              <a:schemeClr val="bg1"/>
            </a:solidFill>
            <a:ln w="9525">
              <a:noFill/>
              <a:miter lim="800000"/>
              <a:headEnd/>
              <a:tailEnd/>
            </a:ln>
          </p:spPr>
        </p:pic>
      </p:grpSp>
      <p:sp>
        <p:nvSpPr>
          <p:cNvPr id="5" name="Скругленный прямоугольник 4"/>
          <p:cNvSpPr/>
          <p:nvPr/>
        </p:nvSpPr>
        <p:spPr>
          <a:xfrm>
            <a:off x="512763" y="1125538"/>
            <a:ext cx="8137525" cy="4000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22532" name="TextBox 6"/>
          <p:cNvSpPr txBox="1">
            <a:spLocks noChangeArrowheads="1"/>
          </p:cNvSpPr>
          <p:nvPr/>
        </p:nvSpPr>
        <p:spPr bwMode="auto">
          <a:xfrm>
            <a:off x="1071563" y="1125538"/>
            <a:ext cx="7273925" cy="368300"/>
          </a:xfrm>
          <a:prstGeom prst="rect">
            <a:avLst/>
          </a:prstGeom>
          <a:noFill/>
          <a:ln w="9525">
            <a:noFill/>
            <a:miter lim="800000"/>
            <a:headEnd/>
            <a:tailEnd/>
          </a:ln>
        </p:spPr>
        <p:txBody>
          <a:bodyPr>
            <a:spAutoFit/>
          </a:bodyPr>
          <a:lstStyle/>
          <a:p>
            <a:pPr eaLnBrk="0" hangingPunct="0"/>
            <a:r>
              <a:rPr lang="ru-RU">
                <a:latin typeface="Times New Roman" pitchFamily="18" charset="0"/>
                <a:cs typeface="Times New Roman" pitchFamily="18" charset="0"/>
              </a:rPr>
              <a:t>Страховой случай начался в марте и продолжается в апреле 2020 года </a:t>
            </a:r>
          </a:p>
        </p:txBody>
      </p:sp>
      <p:sp>
        <p:nvSpPr>
          <p:cNvPr id="26" name="Скругленный прямоугольник 25"/>
          <p:cNvSpPr/>
          <p:nvPr/>
        </p:nvSpPr>
        <p:spPr>
          <a:xfrm>
            <a:off x="211138" y="2182813"/>
            <a:ext cx="3065462" cy="6461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22534" name="TextBox 26"/>
          <p:cNvSpPr txBox="1">
            <a:spLocks noChangeArrowheads="1"/>
          </p:cNvSpPr>
          <p:nvPr/>
        </p:nvSpPr>
        <p:spPr bwMode="auto">
          <a:xfrm>
            <a:off x="598488" y="2182813"/>
            <a:ext cx="2289175" cy="646112"/>
          </a:xfrm>
          <a:prstGeom prst="rect">
            <a:avLst/>
          </a:prstGeom>
          <a:noFill/>
          <a:ln w="9525">
            <a:noFill/>
            <a:miter lim="800000"/>
            <a:headEnd/>
            <a:tailEnd/>
          </a:ln>
        </p:spPr>
        <p:txBody>
          <a:bodyPr>
            <a:spAutoFit/>
          </a:bodyPr>
          <a:lstStyle/>
          <a:p>
            <a:pPr algn="ctr" eaLnBrk="0" hangingPunct="0"/>
            <a:r>
              <a:rPr lang="ru-RU" b="1" u="sng">
                <a:latin typeface="Times New Roman" pitchFamily="18" charset="0"/>
                <a:cs typeface="Times New Roman" pitchFamily="18" charset="0"/>
              </a:rPr>
              <a:t>МАРТ</a:t>
            </a:r>
          </a:p>
          <a:p>
            <a:pPr algn="ctr" eaLnBrk="0" hangingPunct="0"/>
            <a:r>
              <a:rPr lang="ru-RU">
                <a:latin typeface="Times New Roman" pitchFamily="18" charset="0"/>
                <a:cs typeface="Times New Roman" pitchFamily="18" charset="0"/>
              </a:rPr>
              <a:t>по Закону № 255-ФЗ</a:t>
            </a:r>
          </a:p>
        </p:txBody>
      </p:sp>
      <p:sp>
        <p:nvSpPr>
          <p:cNvPr id="28" name="Скругленный прямоугольник 27"/>
          <p:cNvSpPr/>
          <p:nvPr/>
        </p:nvSpPr>
        <p:spPr>
          <a:xfrm>
            <a:off x="5076825" y="2182813"/>
            <a:ext cx="3927475" cy="68738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22536" name="TextBox 35"/>
          <p:cNvSpPr txBox="1">
            <a:spLocks noChangeArrowheads="1"/>
          </p:cNvSpPr>
          <p:nvPr/>
        </p:nvSpPr>
        <p:spPr bwMode="auto">
          <a:xfrm>
            <a:off x="5183188" y="2182813"/>
            <a:ext cx="3816350" cy="646112"/>
          </a:xfrm>
          <a:prstGeom prst="rect">
            <a:avLst/>
          </a:prstGeom>
          <a:noFill/>
          <a:ln w="9525">
            <a:noFill/>
            <a:miter lim="800000"/>
            <a:headEnd/>
            <a:tailEnd/>
          </a:ln>
        </p:spPr>
        <p:txBody>
          <a:bodyPr>
            <a:spAutoFit/>
          </a:bodyPr>
          <a:lstStyle/>
          <a:p>
            <a:pPr algn="ctr" eaLnBrk="0" hangingPunct="0"/>
            <a:r>
              <a:rPr lang="ru-RU" b="1" u="sng">
                <a:latin typeface="Times New Roman" pitchFamily="18" charset="0"/>
                <a:cs typeface="Times New Roman" pitchFamily="18" charset="0"/>
              </a:rPr>
              <a:t>АПРЕЛЬ</a:t>
            </a:r>
          </a:p>
          <a:p>
            <a:pPr algn="ctr" eaLnBrk="0" hangingPunct="0"/>
            <a:r>
              <a:rPr lang="ru-RU">
                <a:latin typeface="Times New Roman" pitchFamily="18" charset="0"/>
                <a:cs typeface="Times New Roman" pitchFamily="18" charset="0"/>
              </a:rPr>
              <a:t>по Закону № 255-ФЗ + </a:t>
            </a:r>
            <a:r>
              <a:rPr lang="ru-RU">
                <a:solidFill>
                  <a:srgbClr val="C00000"/>
                </a:solidFill>
                <a:latin typeface="Times New Roman" pitchFamily="18" charset="0"/>
                <a:cs typeface="Times New Roman" pitchFamily="18" charset="0"/>
              </a:rPr>
              <a:t>новый расчет</a:t>
            </a:r>
          </a:p>
        </p:txBody>
      </p:sp>
      <p:sp>
        <p:nvSpPr>
          <p:cNvPr id="39" name="Скругленный прямоугольник 38"/>
          <p:cNvSpPr/>
          <p:nvPr/>
        </p:nvSpPr>
        <p:spPr>
          <a:xfrm>
            <a:off x="7019925" y="3205163"/>
            <a:ext cx="1979613" cy="116046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22538" name="TextBox 39"/>
          <p:cNvSpPr txBox="1">
            <a:spLocks noChangeArrowheads="1"/>
          </p:cNvSpPr>
          <p:nvPr/>
        </p:nvSpPr>
        <p:spPr bwMode="auto">
          <a:xfrm>
            <a:off x="6932613" y="3141663"/>
            <a:ext cx="2066925" cy="1200150"/>
          </a:xfrm>
          <a:prstGeom prst="rect">
            <a:avLst/>
          </a:prstGeom>
          <a:noFill/>
          <a:ln w="9525">
            <a:noFill/>
            <a:miter lim="800000"/>
            <a:headEnd/>
            <a:tailEnd/>
          </a:ln>
        </p:spPr>
        <p:txBody>
          <a:bodyPr>
            <a:spAutoFit/>
          </a:bodyPr>
          <a:lstStyle/>
          <a:p>
            <a:pPr algn="ctr" eaLnBrk="0" hangingPunct="0"/>
            <a:r>
              <a:rPr lang="ru-RU" b="1">
                <a:latin typeface="Times New Roman" pitchFamily="18" charset="0"/>
                <a:cs typeface="Times New Roman" pitchFamily="18" charset="0"/>
              </a:rPr>
              <a:t>Пособие по Закону № 255-ФЗ за полный месяц </a:t>
            </a:r>
            <a:r>
              <a:rPr lang="en-US" b="1">
                <a:latin typeface="Times New Roman" pitchFamily="18" charset="0"/>
                <a:cs typeface="Times New Roman" pitchFamily="18" charset="0"/>
              </a:rPr>
              <a:t>&gt;=</a:t>
            </a:r>
            <a:r>
              <a:rPr lang="ru-RU" b="1">
                <a:latin typeface="Times New Roman" pitchFamily="18" charset="0"/>
                <a:cs typeface="Times New Roman" pitchFamily="18" charset="0"/>
              </a:rPr>
              <a:t> МРОТ</a:t>
            </a:r>
            <a:endParaRPr lang="ru-RU">
              <a:solidFill>
                <a:srgbClr val="C00000"/>
              </a:solidFill>
              <a:latin typeface="Times New Roman" pitchFamily="18" charset="0"/>
              <a:cs typeface="Times New Roman" pitchFamily="18" charset="0"/>
            </a:endParaRPr>
          </a:p>
        </p:txBody>
      </p:sp>
      <p:sp>
        <p:nvSpPr>
          <p:cNvPr id="41" name="Скругленный прямоугольник 40"/>
          <p:cNvSpPr/>
          <p:nvPr/>
        </p:nvSpPr>
        <p:spPr>
          <a:xfrm>
            <a:off x="5168900" y="3162300"/>
            <a:ext cx="1698625" cy="11588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22540" name="TextBox 41"/>
          <p:cNvSpPr txBox="1">
            <a:spLocks noChangeArrowheads="1"/>
          </p:cNvSpPr>
          <p:nvPr/>
        </p:nvSpPr>
        <p:spPr bwMode="auto">
          <a:xfrm>
            <a:off x="5102225" y="3186113"/>
            <a:ext cx="1762125" cy="1200150"/>
          </a:xfrm>
          <a:prstGeom prst="rect">
            <a:avLst/>
          </a:prstGeom>
          <a:noFill/>
          <a:ln w="9525">
            <a:noFill/>
            <a:miter lim="800000"/>
            <a:headEnd/>
            <a:tailEnd/>
          </a:ln>
        </p:spPr>
        <p:txBody>
          <a:bodyPr>
            <a:spAutoFit/>
          </a:bodyPr>
          <a:lstStyle/>
          <a:p>
            <a:pPr algn="ctr" eaLnBrk="0" hangingPunct="0"/>
            <a:r>
              <a:rPr lang="ru-RU" b="1">
                <a:latin typeface="Times New Roman" pitchFamily="18" charset="0"/>
                <a:cs typeface="Times New Roman" pitchFamily="18" charset="0"/>
              </a:rPr>
              <a:t>Пособие по Закону № 255-ФЗ за полный месяц </a:t>
            </a:r>
            <a:r>
              <a:rPr lang="en-US" b="1">
                <a:latin typeface="Times New Roman" pitchFamily="18" charset="0"/>
                <a:cs typeface="Times New Roman" pitchFamily="18" charset="0"/>
              </a:rPr>
              <a:t>&lt;</a:t>
            </a:r>
            <a:r>
              <a:rPr lang="ru-RU" b="1">
                <a:latin typeface="Times New Roman" pitchFamily="18" charset="0"/>
                <a:cs typeface="Times New Roman" pitchFamily="18" charset="0"/>
              </a:rPr>
              <a:t> МРОТ</a:t>
            </a:r>
            <a:endParaRPr lang="ru-RU">
              <a:solidFill>
                <a:srgbClr val="C00000"/>
              </a:solidFill>
              <a:latin typeface="Times New Roman" pitchFamily="18" charset="0"/>
              <a:cs typeface="Times New Roman" pitchFamily="18" charset="0"/>
            </a:endParaRPr>
          </a:p>
        </p:txBody>
      </p:sp>
      <p:sp>
        <p:nvSpPr>
          <p:cNvPr id="44" name="Скругленный прямоугольник 43"/>
          <p:cNvSpPr/>
          <p:nvPr/>
        </p:nvSpPr>
        <p:spPr>
          <a:xfrm>
            <a:off x="5140325" y="4822825"/>
            <a:ext cx="1700213" cy="5889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22542" name="TextBox 45"/>
          <p:cNvSpPr txBox="1">
            <a:spLocks noChangeArrowheads="1"/>
          </p:cNvSpPr>
          <p:nvPr/>
        </p:nvSpPr>
        <p:spPr bwMode="auto">
          <a:xfrm>
            <a:off x="5137150" y="4799013"/>
            <a:ext cx="1763713" cy="646112"/>
          </a:xfrm>
          <a:prstGeom prst="rect">
            <a:avLst/>
          </a:prstGeom>
          <a:noFill/>
          <a:ln w="9525">
            <a:noFill/>
            <a:miter lim="800000"/>
            <a:headEnd/>
            <a:tailEnd/>
          </a:ln>
        </p:spPr>
        <p:txBody>
          <a:bodyPr>
            <a:spAutoFit/>
          </a:bodyPr>
          <a:lstStyle/>
          <a:p>
            <a:pPr algn="ctr" eaLnBrk="0" hangingPunct="0"/>
            <a:r>
              <a:rPr lang="ru-RU" b="1">
                <a:latin typeface="Times New Roman" pitchFamily="18" charset="0"/>
                <a:cs typeface="Times New Roman" pitchFamily="18" charset="0"/>
              </a:rPr>
              <a:t>Доплата до МРОТ</a:t>
            </a:r>
            <a:endParaRPr lang="ru-RU">
              <a:solidFill>
                <a:srgbClr val="C00000"/>
              </a:solidFill>
              <a:latin typeface="Times New Roman" pitchFamily="18" charset="0"/>
              <a:cs typeface="Times New Roman" pitchFamily="18" charset="0"/>
            </a:endParaRPr>
          </a:p>
        </p:txBody>
      </p:sp>
      <p:sp>
        <p:nvSpPr>
          <p:cNvPr id="49" name="Скругленный прямоугольник 48"/>
          <p:cNvSpPr/>
          <p:nvPr/>
        </p:nvSpPr>
        <p:spPr>
          <a:xfrm>
            <a:off x="7019925" y="4821238"/>
            <a:ext cx="1979613" cy="58896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22544" name="TextBox 49"/>
          <p:cNvSpPr txBox="1">
            <a:spLocks noChangeArrowheads="1"/>
          </p:cNvSpPr>
          <p:nvPr/>
        </p:nvSpPr>
        <p:spPr bwMode="auto">
          <a:xfrm>
            <a:off x="7127875" y="4932363"/>
            <a:ext cx="1763713" cy="368300"/>
          </a:xfrm>
          <a:prstGeom prst="rect">
            <a:avLst/>
          </a:prstGeom>
          <a:noFill/>
          <a:ln w="9525">
            <a:noFill/>
            <a:miter lim="800000"/>
            <a:headEnd/>
            <a:tailEnd/>
          </a:ln>
        </p:spPr>
        <p:txBody>
          <a:bodyPr>
            <a:spAutoFit/>
          </a:bodyPr>
          <a:lstStyle/>
          <a:p>
            <a:pPr algn="ctr" eaLnBrk="0" hangingPunct="0"/>
            <a:r>
              <a:rPr lang="ru-RU" b="1">
                <a:latin typeface="Times New Roman" pitchFamily="18" charset="0"/>
                <a:cs typeface="Times New Roman" pitchFamily="18" charset="0"/>
              </a:rPr>
              <a:t>Доплаты нет</a:t>
            </a:r>
            <a:endParaRPr lang="ru-RU">
              <a:solidFill>
                <a:srgbClr val="C00000"/>
              </a:solidFill>
              <a:latin typeface="Times New Roman" pitchFamily="18" charset="0"/>
              <a:cs typeface="Times New Roman" pitchFamily="18" charset="0"/>
            </a:endParaRPr>
          </a:p>
        </p:txBody>
      </p:sp>
      <p:sp>
        <p:nvSpPr>
          <p:cNvPr id="13" name="Стрелка вниз 12"/>
          <p:cNvSpPr/>
          <p:nvPr/>
        </p:nvSpPr>
        <p:spPr>
          <a:xfrm>
            <a:off x="6753225" y="1579563"/>
            <a:ext cx="504825"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51" name="Стрелка вниз 50"/>
          <p:cNvSpPr/>
          <p:nvPr/>
        </p:nvSpPr>
        <p:spPr>
          <a:xfrm>
            <a:off x="1743075" y="1571625"/>
            <a:ext cx="504825" cy="577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52" name="Стрелка вниз 51"/>
          <p:cNvSpPr/>
          <p:nvPr/>
        </p:nvSpPr>
        <p:spPr>
          <a:xfrm>
            <a:off x="5780088" y="2828925"/>
            <a:ext cx="504825" cy="333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53" name="Стрелка вниз 52"/>
          <p:cNvSpPr/>
          <p:nvPr/>
        </p:nvSpPr>
        <p:spPr>
          <a:xfrm>
            <a:off x="7805738" y="2840038"/>
            <a:ext cx="504825" cy="365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54" name="Стрелка вниз 53"/>
          <p:cNvSpPr/>
          <p:nvPr/>
        </p:nvSpPr>
        <p:spPr>
          <a:xfrm>
            <a:off x="5730875" y="4414838"/>
            <a:ext cx="504825" cy="3825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55" name="Стрелка вниз 54"/>
          <p:cNvSpPr/>
          <p:nvPr/>
        </p:nvSpPr>
        <p:spPr>
          <a:xfrm>
            <a:off x="7805738" y="4408488"/>
            <a:ext cx="504825" cy="388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56" name="Скругленный прямоугольник 55"/>
          <p:cNvSpPr/>
          <p:nvPr/>
        </p:nvSpPr>
        <p:spPr>
          <a:xfrm>
            <a:off x="200025" y="5851525"/>
            <a:ext cx="2335213" cy="64611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22552" name="TextBox 56"/>
          <p:cNvSpPr txBox="1">
            <a:spLocks noChangeArrowheads="1"/>
          </p:cNvSpPr>
          <p:nvPr/>
        </p:nvSpPr>
        <p:spPr bwMode="auto">
          <a:xfrm>
            <a:off x="87313" y="5989638"/>
            <a:ext cx="2574925" cy="369887"/>
          </a:xfrm>
          <a:prstGeom prst="rect">
            <a:avLst/>
          </a:prstGeom>
          <a:noFill/>
          <a:ln w="9525">
            <a:noFill/>
            <a:miter lim="800000"/>
            <a:headEnd/>
            <a:tailEnd/>
          </a:ln>
        </p:spPr>
        <p:txBody>
          <a:bodyPr>
            <a:spAutoFit/>
          </a:bodyPr>
          <a:lstStyle/>
          <a:p>
            <a:pPr algn="ctr" eaLnBrk="0" hangingPunct="0"/>
            <a:r>
              <a:rPr lang="ru-RU" b="1">
                <a:solidFill>
                  <a:srgbClr val="C00000"/>
                </a:solidFill>
                <a:latin typeface="Times New Roman" pitchFamily="18" charset="0"/>
                <a:cs typeface="Times New Roman" pitchFamily="18" charset="0"/>
              </a:rPr>
              <a:t>РАЗМЕР ПОСОБИЯ</a:t>
            </a:r>
            <a:endParaRPr lang="ru-RU">
              <a:solidFill>
                <a:srgbClr val="C00000"/>
              </a:solidFill>
              <a:latin typeface="Times New Roman" pitchFamily="18" charset="0"/>
              <a:cs typeface="Times New Roman" pitchFamily="18" charset="0"/>
            </a:endParaRPr>
          </a:p>
        </p:txBody>
      </p:sp>
      <p:sp>
        <p:nvSpPr>
          <p:cNvPr id="58" name="Скругленный прямоугольник 57"/>
          <p:cNvSpPr/>
          <p:nvPr/>
        </p:nvSpPr>
        <p:spPr>
          <a:xfrm>
            <a:off x="3035300" y="5837238"/>
            <a:ext cx="1714500" cy="6461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22554" name="TextBox 62"/>
          <p:cNvSpPr txBox="1">
            <a:spLocks noChangeArrowheads="1"/>
          </p:cNvSpPr>
          <p:nvPr/>
        </p:nvSpPr>
        <p:spPr bwMode="auto">
          <a:xfrm>
            <a:off x="2747963" y="5867400"/>
            <a:ext cx="2289175" cy="523875"/>
          </a:xfrm>
          <a:prstGeom prst="rect">
            <a:avLst/>
          </a:prstGeom>
          <a:noFill/>
          <a:ln w="9525">
            <a:noFill/>
            <a:miter lim="800000"/>
            <a:headEnd/>
            <a:tailEnd/>
          </a:ln>
        </p:spPr>
        <p:txBody>
          <a:bodyPr>
            <a:spAutoFit/>
          </a:bodyPr>
          <a:lstStyle/>
          <a:p>
            <a:pPr algn="ctr" eaLnBrk="0" hangingPunct="0"/>
            <a:r>
              <a:rPr lang="ru-RU" sz="1400" b="1" u="sng">
                <a:latin typeface="Times New Roman" pitchFamily="18" charset="0"/>
                <a:cs typeface="Times New Roman" pitchFamily="18" charset="0"/>
              </a:rPr>
              <a:t>МАРТ</a:t>
            </a:r>
          </a:p>
          <a:p>
            <a:pPr algn="ctr" eaLnBrk="0" hangingPunct="0"/>
            <a:r>
              <a:rPr lang="ru-RU" sz="1400">
                <a:latin typeface="Times New Roman" pitchFamily="18" charset="0"/>
                <a:cs typeface="Times New Roman" pitchFamily="18" charset="0"/>
              </a:rPr>
              <a:t>по Закону № 255-ФЗ</a:t>
            </a:r>
          </a:p>
        </p:txBody>
      </p:sp>
      <p:sp>
        <p:nvSpPr>
          <p:cNvPr id="65" name="Скругленный прямоугольник 64"/>
          <p:cNvSpPr/>
          <p:nvPr/>
        </p:nvSpPr>
        <p:spPr>
          <a:xfrm>
            <a:off x="5132388" y="5842000"/>
            <a:ext cx="1714500" cy="64611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22556" name="TextBox 65"/>
          <p:cNvSpPr txBox="1">
            <a:spLocks noChangeArrowheads="1"/>
          </p:cNvSpPr>
          <p:nvPr/>
        </p:nvSpPr>
        <p:spPr bwMode="auto">
          <a:xfrm>
            <a:off x="4860925" y="5819775"/>
            <a:ext cx="2290763" cy="738188"/>
          </a:xfrm>
          <a:prstGeom prst="rect">
            <a:avLst/>
          </a:prstGeom>
          <a:noFill/>
          <a:ln w="9525">
            <a:noFill/>
            <a:miter lim="800000"/>
            <a:headEnd/>
            <a:tailEnd/>
          </a:ln>
        </p:spPr>
        <p:txBody>
          <a:bodyPr>
            <a:spAutoFit/>
          </a:bodyPr>
          <a:lstStyle/>
          <a:p>
            <a:pPr algn="ctr" eaLnBrk="0" hangingPunct="0"/>
            <a:r>
              <a:rPr lang="ru-RU" sz="1400" b="1" u="sng">
                <a:latin typeface="Times New Roman" pitchFamily="18" charset="0"/>
                <a:cs typeface="Times New Roman" pitchFamily="18" charset="0"/>
              </a:rPr>
              <a:t>АПРЕЛЬ</a:t>
            </a:r>
          </a:p>
          <a:p>
            <a:pPr algn="ctr" eaLnBrk="0" hangingPunct="0"/>
            <a:r>
              <a:rPr lang="ru-RU" sz="1400">
                <a:latin typeface="Times New Roman" pitchFamily="18" charset="0"/>
                <a:cs typeface="Times New Roman" pitchFamily="18" charset="0"/>
              </a:rPr>
              <a:t>по Закону № 255-ФЗ (</a:t>
            </a:r>
            <a:r>
              <a:rPr lang="en-US" sz="1400">
                <a:latin typeface="Times New Roman" pitchFamily="18" charset="0"/>
                <a:cs typeface="Times New Roman" pitchFamily="18" charset="0"/>
              </a:rPr>
              <a:t>&lt;</a:t>
            </a:r>
            <a:r>
              <a:rPr lang="ru-RU" sz="1400">
                <a:latin typeface="Times New Roman" pitchFamily="18" charset="0"/>
                <a:cs typeface="Times New Roman" pitchFamily="18" charset="0"/>
              </a:rPr>
              <a:t>МРОТ)</a:t>
            </a:r>
          </a:p>
        </p:txBody>
      </p:sp>
      <p:sp>
        <p:nvSpPr>
          <p:cNvPr id="67" name="Скругленный прямоугольник 66"/>
          <p:cNvSpPr/>
          <p:nvPr/>
        </p:nvSpPr>
        <p:spPr>
          <a:xfrm>
            <a:off x="7177088" y="5838825"/>
            <a:ext cx="1714500" cy="64611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22558" name="TextBox 67"/>
          <p:cNvSpPr txBox="1">
            <a:spLocks noChangeArrowheads="1"/>
          </p:cNvSpPr>
          <p:nvPr/>
        </p:nvSpPr>
        <p:spPr bwMode="auto">
          <a:xfrm>
            <a:off x="6927850" y="5954713"/>
            <a:ext cx="2289175" cy="307975"/>
          </a:xfrm>
          <a:prstGeom prst="rect">
            <a:avLst/>
          </a:prstGeom>
          <a:noFill/>
          <a:ln w="9525">
            <a:noFill/>
            <a:miter lim="800000"/>
            <a:headEnd/>
            <a:tailEnd/>
          </a:ln>
        </p:spPr>
        <p:txBody>
          <a:bodyPr>
            <a:spAutoFit/>
          </a:bodyPr>
          <a:lstStyle/>
          <a:p>
            <a:pPr algn="ctr" eaLnBrk="0" hangingPunct="0"/>
            <a:r>
              <a:rPr lang="ru-RU" sz="1400" b="1" u="sng">
                <a:latin typeface="Times New Roman" pitchFamily="18" charset="0"/>
                <a:cs typeface="Times New Roman" pitchFamily="18" charset="0"/>
              </a:rPr>
              <a:t>Доплата до МРОТ</a:t>
            </a:r>
            <a:endParaRPr lang="ru-RU" sz="1400">
              <a:latin typeface="Times New Roman" pitchFamily="18" charset="0"/>
              <a:cs typeface="Times New Roman" pitchFamily="18" charset="0"/>
            </a:endParaRPr>
          </a:p>
        </p:txBody>
      </p:sp>
      <p:sp>
        <p:nvSpPr>
          <p:cNvPr id="14" name="Плюс 13"/>
          <p:cNvSpPr/>
          <p:nvPr/>
        </p:nvSpPr>
        <p:spPr>
          <a:xfrm>
            <a:off x="4776788" y="6010275"/>
            <a:ext cx="342900" cy="328613"/>
          </a:xfrm>
          <a:prstGeom prst="mathPlus">
            <a:avLst/>
          </a:prstGeom>
          <a:solidFill>
            <a:srgbClr val="FBA99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69" name="Плюс 68"/>
          <p:cNvSpPr/>
          <p:nvPr/>
        </p:nvSpPr>
        <p:spPr>
          <a:xfrm>
            <a:off x="6834188" y="6010275"/>
            <a:ext cx="342900" cy="328613"/>
          </a:xfrm>
          <a:prstGeom prst="mathPlus">
            <a:avLst/>
          </a:prstGeom>
          <a:solidFill>
            <a:srgbClr val="FBA99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16" name="Равно 15"/>
          <p:cNvSpPr/>
          <p:nvPr/>
        </p:nvSpPr>
        <p:spPr>
          <a:xfrm>
            <a:off x="2614613" y="6059488"/>
            <a:ext cx="333375" cy="230187"/>
          </a:xfrm>
          <a:prstGeom prst="mathEqual">
            <a:avLst/>
          </a:prstGeom>
          <a:solidFill>
            <a:srgbClr val="FBA99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solidFill>
                <a:schemeClr val="tx1"/>
              </a:solidFill>
            </a:endParaRPr>
          </a:p>
        </p:txBody>
      </p:sp>
      <p:cxnSp>
        <p:nvCxnSpPr>
          <p:cNvPr id="18" name="Прямая соединительная линия 17"/>
          <p:cNvCxnSpPr/>
          <p:nvPr/>
        </p:nvCxnSpPr>
        <p:spPr>
          <a:xfrm>
            <a:off x="211138" y="5707063"/>
            <a:ext cx="8804275" cy="0"/>
          </a:xfrm>
          <a:prstGeom prst="line">
            <a:avLst/>
          </a:prstGeom>
        </p:spPr>
        <p:style>
          <a:lnRef idx="3">
            <a:schemeClr val="accent6"/>
          </a:lnRef>
          <a:fillRef idx="0">
            <a:schemeClr val="accent6"/>
          </a:fillRef>
          <a:effectRef idx="2">
            <a:schemeClr val="accent6"/>
          </a:effectRef>
          <a:fontRef idx="minor">
            <a:schemeClr val="tx1"/>
          </a:fontRef>
        </p:style>
      </p:cxn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Группа 21"/>
          <p:cNvGrpSpPr>
            <a:grpSpLocks/>
          </p:cNvGrpSpPr>
          <p:nvPr/>
        </p:nvGrpSpPr>
        <p:grpSpPr bwMode="auto">
          <a:xfrm>
            <a:off x="-12700" y="314325"/>
            <a:ext cx="9144000" cy="785813"/>
            <a:chOff x="0" y="131763"/>
            <a:chExt cx="9144000" cy="785812"/>
          </a:xfrm>
        </p:grpSpPr>
        <p:sp>
          <p:nvSpPr>
            <p:cNvPr id="24586" name="Line 16"/>
            <p:cNvSpPr>
              <a:spLocks noChangeShapeType="1"/>
            </p:cNvSpPr>
            <p:nvPr/>
          </p:nvSpPr>
          <p:spPr bwMode="auto">
            <a:xfrm>
              <a:off x="0" y="622300"/>
              <a:ext cx="9144000" cy="0"/>
            </a:xfrm>
            <a:prstGeom prst="line">
              <a:avLst/>
            </a:prstGeom>
            <a:noFill/>
            <a:ln w="19050">
              <a:solidFill>
                <a:srgbClr val="7AA5D4"/>
              </a:solidFill>
              <a:round/>
              <a:headEnd/>
              <a:tailEnd/>
            </a:ln>
          </p:spPr>
          <p:txBody>
            <a:bodyPr/>
            <a:lstStyle/>
            <a:p>
              <a:endParaRPr lang="ru-RU"/>
            </a:p>
          </p:txBody>
        </p:sp>
        <p:sp>
          <p:nvSpPr>
            <p:cNvPr id="24587" name="Line 16"/>
            <p:cNvSpPr>
              <a:spLocks noChangeShapeType="1"/>
            </p:cNvSpPr>
            <p:nvPr/>
          </p:nvSpPr>
          <p:spPr bwMode="auto">
            <a:xfrm>
              <a:off x="0" y="692150"/>
              <a:ext cx="9144000" cy="0"/>
            </a:xfrm>
            <a:prstGeom prst="line">
              <a:avLst/>
            </a:prstGeom>
            <a:noFill/>
            <a:ln w="19050">
              <a:solidFill>
                <a:srgbClr val="7AA5D4"/>
              </a:solidFill>
              <a:round/>
              <a:headEnd/>
              <a:tailEnd/>
            </a:ln>
          </p:spPr>
          <p:txBody>
            <a:bodyPr/>
            <a:lstStyle/>
            <a:p>
              <a:endParaRPr lang="ru-RU"/>
            </a:p>
          </p:txBody>
        </p:sp>
        <p:pic>
          <p:nvPicPr>
            <p:cNvPr id="24588" name="Picture 2" descr="Logo1_color_CMYK"/>
            <p:cNvPicPr>
              <a:picLocks noChangeAspect="1" noChangeArrowheads="1"/>
            </p:cNvPicPr>
            <p:nvPr/>
          </p:nvPicPr>
          <p:blipFill>
            <a:blip r:embed="rId2">
              <a:clrChange>
                <a:clrFrom>
                  <a:srgbClr val="FEFDFB"/>
                </a:clrFrom>
                <a:clrTo>
                  <a:srgbClr val="FEFDFB">
                    <a:alpha val="0"/>
                  </a:srgbClr>
                </a:clrTo>
              </a:clrChange>
            </a:blip>
            <a:srcRect/>
            <a:stretch>
              <a:fillRect/>
            </a:stretch>
          </p:blipFill>
          <p:spPr bwMode="auto">
            <a:xfrm>
              <a:off x="211138" y="131763"/>
              <a:ext cx="879475" cy="785812"/>
            </a:xfrm>
            <a:prstGeom prst="rect">
              <a:avLst/>
            </a:prstGeom>
            <a:solidFill>
              <a:schemeClr val="bg1"/>
            </a:solidFill>
            <a:ln w="9525">
              <a:noFill/>
              <a:miter lim="800000"/>
              <a:headEnd/>
              <a:tailEnd/>
            </a:ln>
          </p:spPr>
        </p:pic>
      </p:grpSp>
      <p:sp>
        <p:nvSpPr>
          <p:cNvPr id="24578" name="Text Box 1"/>
          <p:cNvSpPr txBox="1">
            <a:spLocks noChangeArrowheads="1"/>
          </p:cNvSpPr>
          <p:nvPr/>
        </p:nvSpPr>
        <p:spPr bwMode="auto">
          <a:xfrm>
            <a:off x="1077913" y="96838"/>
            <a:ext cx="7883525" cy="560387"/>
          </a:xfrm>
          <a:prstGeom prst="rect">
            <a:avLst/>
          </a:prstGeom>
          <a:noFill/>
          <a:ln w="9525">
            <a:noFill/>
            <a:miter lim="800000"/>
            <a:headEnd/>
            <a:tailEnd/>
          </a:ln>
        </p:spPr>
        <p:txBody>
          <a:bodyPr tIns="55080" anchor="ctr"/>
          <a:lstStyle/>
          <a:p>
            <a:pPr defTabSz="449263" eaLnBrk="0" hangingPunct="0">
              <a:spcBef>
                <a:spcPct val="2000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1" lang="ru-RU" sz="1200" b="1">
                <a:solidFill>
                  <a:srgbClr val="FF0000"/>
                </a:solidFill>
                <a:latin typeface="Times New Roman" pitchFamily="18" charset="0"/>
                <a:cs typeface="Times New Roman" pitchFamily="18" charset="0"/>
              </a:rPr>
              <a:t>ФЕДЕРАЛЬНОЙ ЗАКОН ОТ 01.04.2020 Г. № 104-ФЗ «ОБ ОСОБЕННОСТЯХ ИСЧИСЛЕНИЯ ПОСОБИЙ ПО ВРЕМЕННОЙ НЕТРУДОСПОСОБНОСТИ И ОСУЩЕСТВЛЕНИЯ ЕЖЕМЕСЯЧНЫХ ВЫПЛАТ В СВЯЗИ С РОЖДЕНИЕМ (УСЫНОВЛЕНИЕМ) ПЕРВОГО ИЛИ ВТОРОГО РЕБЕНКА»</a:t>
            </a:r>
          </a:p>
          <a:p>
            <a:pPr defTabSz="449263" eaLnBrk="0" hangingPunct="0">
              <a:spcBef>
                <a:spcPct val="2000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1" lang="ru-RU" sz="1200" b="1">
                <a:solidFill>
                  <a:srgbClr val="FF0000"/>
                </a:solidFill>
                <a:latin typeface="Times New Roman" pitchFamily="18" charset="0"/>
                <a:cs typeface="Times New Roman" pitchFamily="18" charset="0"/>
              </a:rPr>
              <a:t>(ПЕРИОД  ДЕЙСТВИЯ  С 1 АПРЕЛЯ ПО 31 ДЕКАБРЯ 2020г.)</a:t>
            </a:r>
            <a:endParaRPr kumimoji="1" lang="ru-RU" sz="1200">
              <a:solidFill>
                <a:srgbClr val="FF0000"/>
              </a:solidFill>
              <a:latin typeface="Times New Roman" pitchFamily="18" charset="0"/>
              <a:cs typeface="Times New Roman" pitchFamily="18" charset="0"/>
            </a:endParaRPr>
          </a:p>
        </p:txBody>
      </p:sp>
      <p:sp>
        <p:nvSpPr>
          <p:cNvPr id="9" name="TextBox 8"/>
          <p:cNvSpPr txBox="1"/>
          <p:nvPr/>
        </p:nvSpPr>
        <p:spPr>
          <a:xfrm>
            <a:off x="215900" y="1844675"/>
            <a:ext cx="8869363" cy="923925"/>
          </a:xfrm>
          <a:prstGeom prst="rect">
            <a:avLst/>
          </a:prstGeom>
          <a:solidFill>
            <a:schemeClr val="bg1">
              <a:lumMod val="95000"/>
            </a:schemeClr>
          </a:solidFill>
          <a:ln>
            <a:solidFill>
              <a:srgbClr val="00B0F0"/>
            </a:solidFill>
          </a:ln>
        </p:spPr>
        <p:txBody>
          <a:bodyPr>
            <a:spAutoFit/>
          </a:bodyPr>
          <a:lstStyle/>
          <a:p>
            <a:pPr eaLnBrk="0" hangingPunct="0">
              <a:defRPr/>
            </a:pPr>
            <a:r>
              <a:rPr lang="ru-RU" dirty="0">
                <a:latin typeface="Times New Roman" panose="02020603050405020304" pitchFamily="18" charset="0"/>
                <a:cs typeface="Times New Roman" panose="02020603050405020304" pitchFamily="18" charset="0"/>
              </a:rPr>
              <a:t>Заработок сотрудника за </a:t>
            </a:r>
            <a:r>
              <a:rPr lang="ru-RU" dirty="0">
                <a:latin typeface="Times New Roman" panose="02020603050405020304" pitchFamily="18" charset="0"/>
                <a:cs typeface="Times New Roman" panose="02020603050405020304" pitchFamily="18" charset="0"/>
              </a:rPr>
              <a:t>2018-19 гг. = </a:t>
            </a:r>
            <a:r>
              <a:rPr lang="ru-RU" b="1" dirty="0">
                <a:solidFill>
                  <a:srgbClr val="C00000"/>
                </a:solidFill>
                <a:latin typeface="Times New Roman" panose="02020603050405020304" pitchFamily="18" charset="0"/>
                <a:cs typeface="Times New Roman" panose="02020603050405020304" pitchFamily="18" charset="0"/>
              </a:rPr>
              <a:t>400</a:t>
            </a:r>
            <a:r>
              <a:rPr lang="ru-RU" b="1" dirty="0">
                <a:solidFill>
                  <a:srgbClr val="C00000"/>
                </a:solidFill>
                <a:latin typeface="Times New Roman" panose="02020603050405020304" pitchFamily="18" charset="0"/>
                <a:cs typeface="Times New Roman" panose="02020603050405020304" pitchFamily="18" charset="0"/>
              </a:rPr>
              <a:t> 000</a:t>
            </a:r>
            <a:r>
              <a:rPr lang="ru-RU" dirty="0">
                <a:solidFill>
                  <a:srgbClr val="C00000"/>
                </a:solidFill>
                <a:latin typeface="Times New Roman" panose="02020603050405020304" pitchFamily="18" charset="0"/>
                <a:cs typeface="Times New Roman" panose="02020603050405020304" pitchFamily="18" charset="0"/>
              </a:rPr>
              <a:t> </a:t>
            </a:r>
            <a:r>
              <a:rPr lang="ru-RU" b="1" dirty="0">
                <a:solidFill>
                  <a:srgbClr val="C00000"/>
                </a:solidFill>
                <a:latin typeface="Times New Roman" panose="02020603050405020304" pitchFamily="18" charset="0"/>
                <a:cs typeface="Times New Roman" panose="02020603050405020304" pitchFamily="18" charset="0"/>
              </a:rPr>
              <a:t>руб. </a:t>
            </a:r>
            <a:r>
              <a:rPr lang="ru-RU" dirty="0">
                <a:latin typeface="Times New Roman" panose="02020603050405020304" pitchFamily="18" charset="0"/>
                <a:cs typeface="Times New Roman" panose="02020603050405020304" pitchFamily="18" charset="0"/>
              </a:rPr>
              <a:t> </a:t>
            </a:r>
          </a:p>
          <a:p>
            <a:pPr eaLnBrk="0" hangingPunct="0">
              <a:defRPr/>
            </a:pPr>
            <a:r>
              <a:rPr lang="ru-RU" dirty="0">
                <a:latin typeface="Times New Roman" panose="02020603050405020304" pitchFamily="18" charset="0"/>
                <a:cs typeface="Times New Roman" panose="02020603050405020304" pitchFamily="18" charset="0"/>
              </a:rPr>
              <a:t>Страховой </a:t>
            </a:r>
            <a:r>
              <a:rPr lang="ru-RU" dirty="0">
                <a:latin typeface="Times New Roman" panose="02020603050405020304" pitchFamily="18" charset="0"/>
                <a:cs typeface="Times New Roman" panose="02020603050405020304" pitchFamily="18" charset="0"/>
              </a:rPr>
              <a:t>стаж работника - </a:t>
            </a:r>
            <a:r>
              <a:rPr lang="ru-RU" b="1" dirty="0">
                <a:solidFill>
                  <a:srgbClr val="C00000"/>
                </a:solidFill>
                <a:latin typeface="Times New Roman" panose="02020603050405020304" pitchFamily="18" charset="0"/>
                <a:cs typeface="Times New Roman" panose="02020603050405020304" pitchFamily="18" charset="0"/>
              </a:rPr>
              <a:t>4 года</a:t>
            </a:r>
            <a:r>
              <a:rPr lang="ru-RU" dirty="0">
                <a:solidFill>
                  <a:srgbClr val="C00000"/>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(размер пособия - 60% среднего заработка).</a:t>
            </a:r>
          </a:p>
          <a:p>
            <a:pPr eaLnBrk="0" hangingPunct="0">
              <a:defRPr/>
            </a:pPr>
            <a:r>
              <a:rPr lang="ru-RU" dirty="0">
                <a:latin typeface="Times New Roman" panose="02020603050405020304" pitchFamily="18" charset="0"/>
                <a:cs typeface="Times New Roman" panose="02020603050405020304" pitchFamily="18" charset="0"/>
              </a:rPr>
              <a:t>Фактический </a:t>
            </a:r>
            <a:r>
              <a:rPr lang="ru-RU" dirty="0">
                <a:latin typeface="Times New Roman" panose="02020603050405020304" pitchFamily="18" charset="0"/>
                <a:cs typeface="Times New Roman" panose="02020603050405020304" pitchFamily="18" charset="0"/>
              </a:rPr>
              <a:t>средний дневной заработок = </a:t>
            </a:r>
            <a:r>
              <a:rPr lang="ru-RU" dirty="0">
                <a:latin typeface="Times New Roman" panose="02020603050405020304" pitchFamily="18" charset="0"/>
                <a:cs typeface="Times New Roman" panose="02020603050405020304" pitchFamily="18" charset="0"/>
              </a:rPr>
              <a:t>400 000 </a:t>
            </a:r>
            <a:r>
              <a:rPr lang="ru-RU" dirty="0">
                <a:latin typeface="Times New Roman" panose="02020603050405020304" pitchFamily="18" charset="0"/>
                <a:cs typeface="Times New Roman" panose="02020603050405020304" pitchFamily="18" charset="0"/>
              </a:rPr>
              <a:t>руб. </a:t>
            </a:r>
            <a:r>
              <a:rPr lang="ru-RU" dirty="0">
                <a:latin typeface="Times New Roman" panose="02020603050405020304" pitchFamily="18" charset="0"/>
                <a:cs typeface="Times New Roman" panose="02020603050405020304" pitchFamily="18" charset="0"/>
              </a:rPr>
              <a:t>/ 730 </a:t>
            </a:r>
            <a:r>
              <a:rPr lang="ru-RU" dirty="0">
                <a:latin typeface="Times New Roman" panose="02020603050405020304" pitchFamily="18" charset="0"/>
                <a:cs typeface="Times New Roman" panose="02020603050405020304" pitchFamily="18" charset="0"/>
              </a:rPr>
              <a:t>= </a:t>
            </a:r>
            <a:r>
              <a:rPr lang="ru-RU" b="1" dirty="0">
                <a:solidFill>
                  <a:srgbClr val="C00000"/>
                </a:solidFill>
                <a:latin typeface="Times New Roman" panose="02020603050405020304" pitchFamily="18" charset="0"/>
                <a:cs typeface="Times New Roman" panose="02020603050405020304" pitchFamily="18" charset="0"/>
              </a:rPr>
              <a:t>547,94 </a:t>
            </a:r>
            <a:r>
              <a:rPr lang="ru-RU" b="1" dirty="0">
                <a:solidFill>
                  <a:srgbClr val="C00000"/>
                </a:solidFill>
                <a:latin typeface="Times New Roman" panose="02020603050405020304" pitchFamily="18" charset="0"/>
                <a:cs typeface="Times New Roman" panose="02020603050405020304" pitchFamily="18" charset="0"/>
              </a:rPr>
              <a:t>руб.</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665288" y="3097213"/>
            <a:ext cx="7419975" cy="614362"/>
          </a:xfrm>
          <a:prstGeom prst="rect">
            <a:avLst/>
          </a:prstGeom>
          <a:solidFill>
            <a:schemeClr val="accent1">
              <a:lumMod val="20000"/>
              <a:lumOff val="80000"/>
            </a:schemeClr>
          </a:solidFill>
          <a:ln>
            <a:solidFill>
              <a:schemeClr val="tx2">
                <a:lumMod val="40000"/>
                <a:lumOff val="60000"/>
              </a:schemeClr>
            </a:solidFill>
          </a:ln>
        </p:spPr>
        <p:txBody>
          <a:bodyPr>
            <a:spAutoFit/>
          </a:bodyPr>
          <a:lstStyle/>
          <a:p>
            <a:pPr eaLnBrk="0" hangingPunct="0">
              <a:defRPr/>
            </a:pPr>
            <a:r>
              <a:rPr lang="ru-RU" sz="1700" b="1" dirty="0">
                <a:latin typeface="Times New Roman" panose="02020603050405020304" pitchFamily="18" charset="0"/>
                <a:cs typeface="Times New Roman" panose="02020603050405020304" pitchFamily="18" charset="0"/>
              </a:rPr>
              <a:t>Размер пособия </a:t>
            </a:r>
            <a:r>
              <a:rPr lang="ru-RU" sz="1700" b="1" dirty="0">
                <a:latin typeface="Times New Roman" panose="02020603050405020304" pitchFamily="18" charset="0"/>
                <a:cs typeface="Times New Roman" panose="02020603050405020304" pitchFamily="18" charset="0"/>
              </a:rPr>
              <a:t>за </a:t>
            </a:r>
            <a:r>
              <a:rPr lang="ru-RU" sz="1700" b="1" dirty="0">
                <a:latin typeface="Times New Roman" panose="02020603050405020304" pitchFamily="18" charset="0"/>
                <a:cs typeface="Times New Roman" panose="02020603050405020304" pitchFamily="18" charset="0"/>
              </a:rPr>
              <a:t>10 дней временной нетрудоспособности </a:t>
            </a:r>
            <a:r>
              <a:rPr lang="ru-RU" sz="1700" b="1" dirty="0">
                <a:latin typeface="Times New Roman" panose="02020603050405020304" pitchFamily="18" charset="0"/>
                <a:cs typeface="Times New Roman" panose="02020603050405020304" pitchFamily="18" charset="0"/>
              </a:rPr>
              <a:t>составит:</a:t>
            </a:r>
          </a:p>
          <a:p>
            <a:pPr eaLnBrk="0" hangingPunct="0">
              <a:defRPr/>
            </a:pPr>
            <a:r>
              <a:rPr lang="ru-RU" sz="1700" dirty="0">
                <a:latin typeface="Times New Roman" panose="02020603050405020304" pitchFamily="18" charset="0"/>
                <a:cs typeface="Times New Roman" panose="02020603050405020304" pitchFamily="18" charset="0"/>
              </a:rPr>
              <a:t>547,94 </a:t>
            </a:r>
            <a:r>
              <a:rPr lang="ru-RU" sz="1700" dirty="0">
                <a:latin typeface="Times New Roman" panose="02020603050405020304" pitchFamily="18" charset="0"/>
                <a:cs typeface="Times New Roman" panose="02020603050405020304" pitchFamily="18" charset="0"/>
              </a:rPr>
              <a:t>руб. х 60% (стаж) х </a:t>
            </a:r>
            <a:r>
              <a:rPr lang="ru-RU" sz="1700" dirty="0">
                <a:latin typeface="Times New Roman" panose="02020603050405020304" pitchFamily="18" charset="0"/>
                <a:cs typeface="Times New Roman" panose="02020603050405020304" pitchFamily="18" charset="0"/>
              </a:rPr>
              <a:t>10 календарных </a:t>
            </a:r>
            <a:r>
              <a:rPr lang="ru-RU" sz="1700" dirty="0">
                <a:latin typeface="Times New Roman" panose="02020603050405020304" pitchFamily="18" charset="0"/>
                <a:cs typeface="Times New Roman" panose="02020603050405020304" pitchFamily="18" charset="0"/>
              </a:rPr>
              <a:t>дней (апрель) = </a:t>
            </a:r>
            <a:r>
              <a:rPr lang="ru-RU" sz="1700" b="1" dirty="0">
                <a:solidFill>
                  <a:srgbClr val="C00000"/>
                </a:solidFill>
                <a:latin typeface="Times New Roman" panose="02020603050405020304" pitchFamily="18" charset="0"/>
                <a:cs typeface="Times New Roman" panose="02020603050405020304" pitchFamily="18" charset="0"/>
              </a:rPr>
              <a:t>3</a:t>
            </a:r>
            <a:r>
              <a:rPr lang="ru-RU" sz="1700" b="1" dirty="0">
                <a:solidFill>
                  <a:srgbClr val="C00000"/>
                </a:solidFill>
                <a:latin typeface="Times New Roman" panose="02020603050405020304" pitchFamily="18" charset="0"/>
                <a:cs typeface="Times New Roman" panose="02020603050405020304" pitchFamily="18" charset="0"/>
              </a:rPr>
              <a:t> 287,64 </a:t>
            </a:r>
            <a:r>
              <a:rPr lang="ru-RU" sz="1700" b="1" dirty="0">
                <a:solidFill>
                  <a:srgbClr val="C00000"/>
                </a:solidFill>
                <a:latin typeface="Times New Roman" panose="02020603050405020304" pitchFamily="18" charset="0"/>
                <a:cs typeface="Times New Roman" panose="02020603050405020304" pitchFamily="18" charset="0"/>
              </a:rPr>
              <a:t>руб</a:t>
            </a:r>
            <a:r>
              <a:rPr lang="ru-RU" sz="1700" dirty="0">
                <a:solidFill>
                  <a:srgbClr val="C00000"/>
                </a:solidFill>
                <a:latin typeface="Times New Roman" panose="02020603050405020304" pitchFamily="18" charset="0"/>
                <a:cs typeface="Times New Roman" panose="02020603050405020304" pitchFamily="18" charset="0"/>
              </a:rPr>
              <a:t>.</a:t>
            </a:r>
            <a:endParaRPr lang="ru-RU" sz="17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663700" y="5373688"/>
            <a:ext cx="7421563" cy="614362"/>
          </a:xfrm>
          <a:prstGeom prst="rect">
            <a:avLst/>
          </a:prstGeom>
          <a:solidFill>
            <a:schemeClr val="accent2">
              <a:lumMod val="20000"/>
              <a:lumOff val="80000"/>
            </a:schemeClr>
          </a:solidFill>
          <a:ln>
            <a:solidFill>
              <a:srgbClr val="00B0F0"/>
            </a:solidFill>
          </a:ln>
        </p:spPr>
        <p:txBody>
          <a:bodyPr>
            <a:spAutoFit/>
          </a:bodyPr>
          <a:lstStyle/>
          <a:p>
            <a:pPr eaLnBrk="0" hangingPunct="0">
              <a:defRPr/>
            </a:pPr>
            <a:r>
              <a:rPr lang="ru-RU" sz="1700" b="1" dirty="0">
                <a:latin typeface="Times New Roman" panose="02020603050405020304" pitchFamily="18" charset="0"/>
                <a:cs typeface="Times New Roman" panose="02020603050405020304" pitchFamily="18" charset="0"/>
              </a:rPr>
              <a:t>Размер пособия за 10 дней временной нетрудоспособности </a:t>
            </a:r>
            <a:r>
              <a:rPr lang="ru-RU" sz="1700" b="1" dirty="0">
                <a:latin typeface="Times New Roman" panose="02020603050405020304" pitchFamily="18" charset="0"/>
                <a:cs typeface="Times New Roman" panose="02020603050405020304" pitchFamily="18" charset="0"/>
              </a:rPr>
              <a:t>составит:</a:t>
            </a:r>
          </a:p>
          <a:p>
            <a:pPr eaLnBrk="0" hangingPunct="0">
              <a:defRPr/>
            </a:pPr>
            <a:r>
              <a:rPr lang="ru-RU" sz="1700" dirty="0">
                <a:latin typeface="Times New Roman" panose="02020603050405020304" pitchFamily="18" charset="0"/>
                <a:cs typeface="Times New Roman" panose="02020603050405020304" pitchFamily="18" charset="0"/>
              </a:rPr>
              <a:t>485,2 </a:t>
            </a:r>
            <a:r>
              <a:rPr lang="ru-RU" sz="1700" dirty="0">
                <a:latin typeface="Times New Roman" panose="02020603050405020304" pitchFamily="18" charset="0"/>
                <a:cs typeface="Times New Roman" panose="02020603050405020304" pitchFamily="18" charset="0"/>
              </a:rPr>
              <a:t>руб. х </a:t>
            </a:r>
            <a:r>
              <a:rPr lang="ru-RU" sz="1700" dirty="0">
                <a:latin typeface="Times New Roman" panose="02020603050405020304" pitchFamily="18" charset="0"/>
                <a:cs typeface="Times New Roman" panose="02020603050405020304" pitchFamily="18" charset="0"/>
              </a:rPr>
              <a:t>10 календарных дней </a:t>
            </a:r>
            <a:r>
              <a:rPr lang="ru-RU" sz="1700" dirty="0">
                <a:latin typeface="Times New Roman" panose="02020603050405020304" pitchFamily="18" charset="0"/>
                <a:cs typeface="Times New Roman" panose="02020603050405020304" pitchFamily="18" charset="0"/>
              </a:rPr>
              <a:t>= </a:t>
            </a:r>
            <a:r>
              <a:rPr lang="ru-RU" sz="1700" b="1" dirty="0">
                <a:solidFill>
                  <a:srgbClr val="C00000"/>
                </a:solidFill>
                <a:latin typeface="Times New Roman" panose="02020603050405020304" pitchFamily="18" charset="0"/>
                <a:cs typeface="Times New Roman" panose="02020603050405020304" pitchFamily="18" charset="0"/>
              </a:rPr>
              <a:t>4 852 руб</a:t>
            </a:r>
            <a:r>
              <a:rPr lang="ru-RU" sz="1700" b="1" dirty="0">
                <a:solidFill>
                  <a:srgbClr val="C00000"/>
                </a:solidFill>
                <a:latin typeface="Times New Roman" panose="02020603050405020304" pitchFamily="18" charset="0"/>
                <a:cs typeface="Times New Roman" panose="02020603050405020304" pitchFamily="18" charset="0"/>
              </a:rPr>
              <a:t>.</a:t>
            </a:r>
            <a:endParaRPr lang="ru-RU" sz="17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663700" y="4005263"/>
            <a:ext cx="7421563" cy="1138237"/>
          </a:xfrm>
          <a:prstGeom prst="rect">
            <a:avLst/>
          </a:prstGeom>
          <a:solidFill>
            <a:schemeClr val="accent2">
              <a:lumMod val="20000"/>
              <a:lumOff val="80000"/>
            </a:schemeClr>
          </a:solidFill>
          <a:ln>
            <a:solidFill>
              <a:srgbClr val="00B0F0"/>
            </a:solidFill>
          </a:ln>
        </p:spPr>
        <p:txBody>
          <a:bodyPr>
            <a:spAutoFit/>
          </a:bodyPr>
          <a:lstStyle/>
          <a:p>
            <a:pPr eaLnBrk="0" hangingPunct="0">
              <a:defRPr/>
            </a:pPr>
            <a:r>
              <a:rPr lang="ru-RU" sz="1700" b="1" dirty="0">
                <a:latin typeface="Times New Roman" panose="02020603050405020304" pitchFamily="18" charset="0"/>
                <a:cs typeface="Times New Roman" panose="02020603050405020304" pitchFamily="18" charset="0"/>
              </a:rPr>
              <a:t>Определяем размер дневного пособия из </a:t>
            </a:r>
            <a:r>
              <a:rPr lang="ru-RU" sz="1700" b="1" dirty="0">
                <a:latin typeface="Times New Roman" panose="02020603050405020304" pitchFamily="18" charset="0"/>
                <a:cs typeface="Times New Roman" panose="02020603050405020304" pitchFamily="18" charset="0"/>
              </a:rPr>
              <a:t>МРОТ:</a:t>
            </a:r>
          </a:p>
          <a:p>
            <a:pPr eaLnBrk="0" hangingPunct="0">
              <a:defRPr/>
            </a:pPr>
            <a:r>
              <a:rPr lang="ru-RU" sz="1700" dirty="0">
                <a:latin typeface="Times New Roman" panose="02020603050405020304" pitchFamily="18" charset="0"/>
                <a:cs typeface="Times New Roman" panose="02020603050405020304" pitchFamily="18" charset="0"/>
              </a:rPr>
              <a:t>МРОТ </a:t>
            </a:r>
            <a:r>
              <a:rPr lang="ru-RU" sz="1700" dirty="0">
                <a:latin typeface="Times New Roman" panose="02020603050405020304" pitchFamily="18" charset="0"/>
                <a:cs typeface="Times New Roman" panose="02020603050405020304" pitchFamily="18" charset="0"/>
              </a:rPr>
              <a:t>с учетом районного коэффициента/число календарных дней в месяце, на который приходится период временной нетрудоспособности = 14 556 </a:t>
            </a:r>
            <a:r>
              <a:rPr lang="ru-RU" sz="1700" dirty="0">
                <a:latin typeface="Times New Roman" panose="02020603050405020304" pitchFamily="18" charset="0"/>
                <a:cs typeface="Times New Roman" panose="02020603050405020304" pitchFamily="18" charset="0"/>
              </a:rPr>
              <a:t>руб. (</a:t>
            </a:r>
            <a:r>
              <a:rPr lang="ru-RU" sz="1700" dirty="0">
                <a:latin typeface="Times New Roman" panose="02020603050405020304" pitchFamily="18" charset="0"/>
                <a:cs typeface="Times New Roman" panose="02020603050405020304" pitchFamily="18" charset="0"/>
              </a:rPr>
              <a:t>МРОТ для г</a:t>
            </a:r>
            <a:r>
              <a:rPr lang="ru-RU" sz="1700" dirty="0">
                <a:latin typeface="Times New Roman" panose="02020603050405020304" pitchFamily="18" charset="0"/>
                <a:cs typeface="Times New Roman" panose="02020603050405020304" pitchFamily="18" charset="0"/>
              </a:rPr>
              <a:t>. Иркутска</a:t>
            </a:r>
            <a:r>
              <a:rPr lang="ru-RU" sz="1700" dirty="0">
                <a:latin typeface="Times New Roman" panose="02020603050405020304" pitchFamily="18" charset="0"/>
                <a:cs typeface="Times New Roman" panose="02020603050405020304" pitchFamily="18" charset="0"/>
              </a:rPr>
              <a:t>) /30 (календарных дней в апреле) = </a:t>
            </a:r>
            <a:r>
              <a:rPr lang="ru-RU" sz="1700" b="1" dirty="0">
                <a:solidFill>
                  <a:srgbClr val="C00000"/>
                </a:solidFill>
                <a:latin typeface="Times New Roman" panose="02020603050405020304" pitchFamily="18" charset="0"/>
                <a:cs typeface="Times New Roman" panose="02020603050405020304" pitchFamily="18" charset="0"/>
              </a:rPr>
              <a:t>485,2 руб</a:t>
            </a:r>
            <a:r>
              <a:rPr lang="ru-RU" sz="1700" b="1" dirty="0">
                <a:solidFill>
                  <a:srgbClr val="C00000"/>
                </a:solidFill>
                <a:latin typeface="Times New Roman" panose="02020603050405020304" pitchFamily="18" charset="0"/>
                <a:cs typeface="Times New Roman" panose="02020603050405020304" pitchFamily="18" charset="0"/>
              </a:rPr>
              <a:t>.</a:t>
            </a:r>
            <a:endParaRPr lang="ru-RU" sz="1700" b="1" dirty="0">
              <a:solidFill>
                <a:srgbClr val="C00000"/>
              </a:solidFill>
              <a:latin typeface="Times New Roman" panose="02020603050405020304" pitchFamily="18" charset="0"/>
              <a:cs typeface="Times New Roman" panose="02020603050405020304" pitchFamily="18" charset="0"/>
            </a:endParaRPr>
          </a:p>
        </p:txBody>
      </p:sp>
      <p:sp>
        <p:nvSpPr>
          <p:cNvPr id="24583" name="TextBox 13"/>
          <p:cNvSpPr txBox="1">
            <a:spLocks noChangeArrowheads="1"/>
          </p:cNvSpPr>
          <p:nvPr/>
        </p:nvSpPr>
        <p:spPr bwMode="auto">
          <a:xfrm>
            <a:off x="215900" y="3165475"/>
            <a:ext cx="1368425" cy="477838"/>
          </a:xfrm>
          <a:prstGeom prst="rect">
            <a:avLst/>
          </a:prstGeom>
          <a:noFill/>
          <a:ln w="9525">
            <a:noFill/>
            <a:miter lim="800000"/>
            <a:headEnd/>
            <a:tailEnd/>
          </a:ln>
        </p:spPr>
        <p:txBody>
          <a:bodyPr>
            <a:spAutoFit/>
          </a:bodyPr>
          <a:lstStyle/>
          <a:p>
            <a:pPr eaLnBrk="0" hangingPunct="0"/>
            <a:r>
              <a:rPr lang="ru-RU" sz="2500" b="1">
                <a:solidFill>
                  <a:srgbClr val="FF0000"/>
                </a:solidFill>
                <a:latin typeface="Times New Roman" pitchFamily="18" charset="0"/>
                <a:cs typeface="Times New Roman" pitchFamily="18" charset="0"/>
              </a:rPr>
              <a:t>БЫЛО </a:t>
            </a:r>
          </a:p>
        </p:txBody>
      </p:sp>
      <p:sp>
        <p:nvSpPr>
          <p:cNvPr id="24584" name="TextBox 14"/>
          <p:cNvSpPr txBox="1">
            <a:spLocks noChangeArrowheads="1"/>
          </p:cNvSpPr>
          <p:nvPr/>
        </p:nvSpPr>
        <p:spPr bwMode="auto">
          <a:xfrm>
            <a:off x="198438" y="4568825"/>
            <a:ext cx="1573212" cy="476250"/>
          </a:xfrm>
          <a:prstGeom prst="rect">
            <a:avLst/>
          </a:prstGeom>
          <a:noFill/>
          <a:ln w="9525">
            <a:noFill/>
            <a:miter lim="800000"/>
            <a:headEnd/>
            <a:tailEnd/>
          </a:ln>
        </p:spPr>
        <p:txBody>
          <a:bodyPr>
            <a:spAutoFit/>
          </a:bodyPr>
          <a:lstStyle/>
          <a:p>
            <a:pPr eaLnBrk="0" hangingPunct="0"/>
            <a:r>
              <a:rPr lang="ru-RU" sz="2500" b="1">
                <a:solidFill>
                  <a:srgbClr val="FF0000"/>
                </a:solidFill>
                <a:latin typeface="Times New Roman" pitchFamily="18" charset="0"/>
                <a:cs typeface="Times New Roman" pitchFamily="18" charset="0"/>
              </a:rPr>
              <a:t>СТАЛО </a:t>
            </a:r>
          </a:p>
        </p:txBody>
      </p:sp>
      <p:sp>
        <p:nvSpPr>
          <p:cNvPr id="8" name="TextBox 7"/>
          <p:cNvSpPr txBox="1"/>
          <p:nvPr/>
        </p:nvSpPr>
        <p:spPr>
          <a:xfrm>
            <a:off x="323850" y="1017588"/>
            <a:ext cx="9053513" cy="646112"/>
          </a:xfrm>
          <a:prstGeom prst="rect">
            <a:avLst/>
          </a:prstGeom>
          <a:noFill/>
        </p:spPr>
        <p:txBody>
          <a:bodyPr>
            <a:spAutoFit/>
          </a:bodyPr>
          <a:lstStyle/>
          <a:p>
            <a:pPr algn="ctr" eaLnBrk="0" hangingPunct="0">
              <a:defRPr/>
            </a:pPr>
            <a:r>
              <a:rPr lang="ru-RU" b="1" dirty="0">
                <a:solidFill>
                  <a:srgbClr val="FF0000"/>
                </a:solidFill>
                <a:latin typeface="Times New Roman" panose="02020603050405020304" pitchFamily="18" charset="0"/>
                <a:cs typeface="Times New Roman" panose="02020603050405020304" pitchFamily="18" charset="0"/>
              </a:rPr>
              <a:t>ПРИМЕР:</a:t>
            </a:r>
            <a:r>
              <a:rPr lang="ru-RU" b="1" dirty="0">
                <a:solidFill>
                  <a:schemeClr val="tx2">
                    <a:lumMod val="50000"/>
                  </a:schemeClr>
                </a:solidFill>
                <a:latin typeface="Times New Roman" panose="02020603050405020304" pitchFamily="18" charset="0"/>
                <a:cs typeface="Times New Roman" panose="02020603050405020304" pitchFamily="18" charset="0"/>
              </a:rPr>
              <a:t> Работник </a:t>
            </a:r>
            <a:r>
              <a:rPr lang="ru-RU" b="1" dirty="0">
                <a:solidFill>
                  <a:schemeClr val="tx2">
                    <a:lumMod val="50000"/>
                  </a:schemeClr>
                </a:solidFill>
                <a:latin typeface="Times New Roman" panose="02020603050405020304" pitchFamily="18" charset="0"/>
                <a:cs typeface="Times New Roman" panose="02020603050405020304" pitchFamily="18" charset="0"/>
              </a:rPr>
              <a:t>был на больничном в связи с заболеванием 10 календарных дней </a:t>
            </a:r>
            <a:r>
              <a:rPr lang="ru-RU" b="1" dirty="0">
                <a:solidFill>
                  <a:schemeClr val="tx2">
                    <a:lumMod val="50000"/>
                  </a:schemeClr>
                </a:solidFill>
                <a:latin typeface="Times New Roman" panose="02020603050405020304" pitchFamily="18" charset="0"/>
                <a:cs typeface="Times New Roman" panose="02020603050405020304" pitchFamily="18" charset="0"/>
              </a:rPr>
              <a:t>со 02.04.2020 г</a:t>
            </a:r>
            <a:r>
              <a:rPr lang="ru-RU" b="1" dirty="0">
                <a:solidFill>
                  <a:schemeClr val="tx2">
                    <a:lumMod val="50000"/>
                  </a:schemeClr>
                </a:solidFill>
                <a:latin typeface="Times New Roman" panose="02020603050405020304" pitchFamily="18" charset="0"/>
                <a:cs typeface="Times New Roman" panose="02020603050405020304" pitchFamily="18" charset="0"/>
              </a:rPr>
              <a:t>. по </a:t>
            </a:r>
            <a:r>
              <a:rPr lang="ru-RU" b="1" dirty="0">
                <a:solidFill>
                  <a:schemeClr val="tx2">
                    <a:lumMod val="50000"/>
                  </a:schemeClr>
                </a:solidFill>
                <a:latin typeface="Times New Roman" panose="02020603050405020304" pitchFamily="18" charset="0"/>
                <a:cs typeface="Times New Roman" panose="02020603050405020304" pitchFamily="18" charset="0"/>
              </a:rPr>
              <a:t>10.04.2020 г.</a:t>
            </a:r>
            <a:endParaRPr lang="ru-RU" b="1" dirty="0">
              <a:solidFill>
                <a:schemeClr val="tx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28791</TotalTime>
  <Words>2063</Words>
  <Application>Microsoft Office PowerPoint</Application>
  <PresentationFormat>Экран (4:3)</PresentationFormat>
  <Paragraphs>244</Paragraphs>
  <Slides>17</Slides>
  <Notes>3</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1</vt:i4>
      </vt:variant>
      <vt:variant>
        <vt:lpstr>Заголовки слайдов</vt:lpstr>
      </vt:variant>
      <vt:variant>
        <vt:i4>17</vt:i4>
      </vt:variant>
    </vt:vector>
  </HeadingPairs>
  <TitlesOfParts>
    <vt:vector size="22" baseType="lpstr">
      <vt:lpstr>Calibri</vt:lpstr>
      <vt:lpstr>Arial</vt:lpstr>
      <vt:lpstr>Times New Roman</vt:lpstr>
      <vt:lpstr>Wingdings</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Бурлакова Анастасия Владимировна</dc:creator>
  <cp:lastModifiedBy>Trud</cp:lastModifiedBy>
  <cp:revision>2731</cp:revision>
  <cp:lastPrinted>2020-04-14T02:30:43Z</cp:lastPrinted>
  <dcterms:created xsi:type="dcterms:W3CDTF">2017-06-21T00:52:40Z</dcterms:created>
  <dcterms:modified xsi:type="dcterms:W3CDTF">2020-04-29T03:45:34Z</dcterms:modified>
</cp:coreProperties>
</file>